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C9662-101D-4F82-BEAB-991867BDAFB6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603AD-B5FC-4F61-90CE-035A667FD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91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2603AD-B5FC-4F61-90CE-035A667FDB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135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10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26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12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22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27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37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25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03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62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88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04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888D7-041F-4088-A7C1-43056B0EAA7C}" type="datetimeFigureOut">
              <a:rPr lang="en-GB" smtClean="0"/>
              <a:t>09/10/2021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A19E6-9D16-4403-8423-645E81E7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58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ronfield.derbyshire.sch.uk/" TargetMode="External"/><Relationship Id="rId3" Type="http://schemas.openxmlformats.org/officeDocument/2006/relationships/hyperlink" Target="https://www.st-maryshigh.derbyshire.sch.uk/sixth-form/" TargetMode="External"/><Relationship Id="rId7" Type="http://schemas.openxmlformats.org/officeDocument/2006/relationships/hyperlink" Target="https://www.tuptonhall.derbyshire.sch.uk/sixthfor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ost16.newbold.outwood.com/" TargetMode="External"/><Relationship Id="rId5" Type="http://schemas.openxmlformats.org/officeDocument/2006/relationships/hyperlink" Target="https://www.netherthorpe.academy/6thform" TargetMode="External"/><Relationship Id="rId4" Type="http://schemas.openxmlformats.org/officeDocument/2006/relationships/hyperlink" Target="https://www.brookfieldcs.org.uk/sixthform" TargetMode="External"/><Relationship Id="rId9" Type="http://schemas.openxmlformats.org/officeDocument/2006/relationships/hyperlink" Target="http://www.eckington.net/welcom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nc.ac.uk/" TargetMode="External"/><Relationship Id="rId2" Type="http://schemas.openxmlformats.org/officeDocument/2006/relationships/hyperlink" Target="http://www.chesterfield.ac.uk/even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fetti.ac.uk/" TargetMode="External"/><Relationship Id="rId4" Type="http://schemas.openxmlformats.org/officeDocument/2006/relationships/hyperlink" Target="http://www.sheffcol.ac.uk/campuse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nc.ac.u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rby-college.ac.uk/" TargetMode="External"/><Relationship Id="rId2" Type="http://schemas.openxmlformats.org/officeDocument/2006/relationships/hyperlink" Target="https://intouch.derby-college.ac.uk/Forms/eventregistr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468" y="86345"/>
            <a:ext cx="10515600" cy="600734"/>
          </a:xfrm>
        </p:spPr>
        <p:txBody>
          <a:bodyPr>
            <a:normAutofit fontScale="90000"/>
          </a:bodyPr>
          <a:lstStyle/>
          <a:p>
            <a:r>
              <a:rPr lang="en-GB"/>
              <a:t>Application Deadlines for Sixth Form Schools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300285"/>
              </p:ext>
            </p:extLst>
          </p:nvPr>
        </p:nvGraphicFramePr>
        <p:xfrm>
          <a:off x="112811" y="770632"/>
          <a:ext cx="11921705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5209">
                  <a:extLst>
                    <a:ext uri="{9D8B030D-6E8A-4147-A177-3AD203B41FA5}">
                      <a16:colId xmlns:a16="http://schemas.microsoft.com/office/drawing/2014/main" val="2403355536"/>
                    </a:ext>
                  </a:extLst>
                </a:gridCol>
                <a:gridCol w="2373565">
                  <a:extLst>
                    <a:ext uri="{9D8B030D-6E8A-4147-A177-3AD203B41FA5}">
                      <a16:colId xmlns:a16="http://schemas.microsoft.com/office/drawing/2014/main" val="896234772"/>
                    </a:ext>
                  </a:extLst>
                </a:gridCol>
                <a:gridCol w="3449957">
                  <a:extLst>
                    <a:ext uri="{9D8B030D-6E8A-4147-A177-3AD203B41FA5}">
                      <a16:colId xmlns:a16="http://schemas.microsoft.com/office/drawing/2014/main" val="1625128698"/>
                    </a:ext>
                  </a:extLst>
                </a:gridCol>
                <a:gridCol w="4132974">
                  <a:extLst>
                    <a:ext uri="{9D8B030D-6E8A-4147-A177-3AD203B41FA5}">
                      <a16:colId xmlns:a16="http://schemas.microsoft.com/office/drawing/2014/main" val="1508603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Application Deadline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Open Evening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Website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61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St Mary’s</a:t>
                      </a: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(Onsite)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dirty="0"/>
                        <a:t>Monday 22nd November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/>
                        <a:t>Monday 25</a:t>
                      </a:r>
                      <a:r>
                        <a:rPr lang="en-GB" sz="1700" baseline="30000" dirty="0"/>
                        <a:t>th</a:t>
                      </a:r>
                      <a:r>
                        <a:rPr lang="en-GB" sz="1700" dirty="0"/>
                        <a:t> September 2021 Thursday 14</a:t>
                      </a:r>
                      <a:r>
                        <a:rPr lang="en-GB" sz="1700" baseline="30000" dirty="0"/>
                        <a:t>th</a:t>
                      </a:r>
                      <a:r>
                        <a:rPr lang="en-GB" sz="1700" dirty="0"/>
                        <a:t> October 2021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Wednesday 3rd November 2021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dirty="0"/>
                        <a:t>5.00pm - 6.15pm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hlinkClick r:id="rId3"/>
                        </a:rPr>
                        <a:t>https://www.st-maryshigh.derbyshire.sch.uk/sixth-form/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83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Brookfield TBC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TBC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Monday 8th November</a:t>
                      </a:r>
                      <a:r>
                        <a:rPr lang="en-GB" sz="1700" baseline="0" dirty="0">
                          <a:solidFill>
                            <a:schemeClr val="tx1"/>
                          </a:solidFill>
                        </a:rPr>
                        <a:t> 2021</a:t>
                      </a:r>
                    </a:p>
                    <a:p>
                      <a:endParaRPr lang="en-GB" sz="17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b="0" i="0" u="none" strike="noStrike" noProof="0" dirty="0">
                          <a:hlinkClick r:id="rId4"/>
                        </a:rPr>
                        <a:t>https://www.brookfieldcs.org.uk/sixthform</a:t>
                      </a:r>
                      <a:r>
                        <a:rPr lang="en-GB" sz="1700" b="0" i="0" u="none" strike="noStrike" noProof="0" dirty="0"/>
                        <a:t> </a:t>
                      </a:r>
                      <a:endParaRPr lang="en-US" sz="17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02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 err="1">
                          <a:solidFill>
                            <a:schemeClr val="tx1"/>
                          </a:solidFill>
                        </a:rPr>
                        <a:t>Netherthorpe</a:t>
                      </a:r>
                      <a:r>
                        <a:rPr lang="en-GB" sz="1700" baseline="0" dirty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  <a:p>
                      <a:r>
                        <a:rPr lang="en-GB" sz="1700" baseline="0" dirty="0">
                          <a:solidFill>
                            <a:schemeClr val="tx1"/>
                          </a:solidFill>
                        </a:rPr>
                        <a:t>(Onsite)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GB" sz="17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 January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Thursday 25</a:t>
                      </a:r>
                      <a:r>
                        <a:rPr lang="en-GB" sz="17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 November 2021</a:t>
                      </a: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5.00/30pm - 8.00/30pm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hlinkClick r:id="rId5"/>
                        </a:rPr>
                        <a:t>https://www.netherthorpe.academy/6thform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04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Outwood Academy – Newbold </a:t>
                      </a:r>
                      <a:endParaRPr lang="en-GB" sz="17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/>
                        <a:t>5</a:t>
                      </a:r>
                      <a:r>
                        <a:rPr lang="en-GB" sz="1700" baseline="30000" dirty="0"/>
                        <a:t>th</a:t>
                      </a:r>
                      <a:r>
                        <a:rPr lang="en-GB" sz="1700" dirty="0"/>
                        <a:t> January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Tuesday 23rd November 2021</a:t>
                      </a:r>
                      <a:endParaRPr lang="en-US" sz="1700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Time TBC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 b="0" i="0" u="none" strike="noStrike" noProof="0" dirty="0">
                          <a:hlinkClick r:id="rId6"/>
                        </a:rPr>
                        <a:t>https://post16.newbold.outwood.com/</a:t>
                      </a:r>
                      <a:r>
                        <a:rPr lang="en-GB" sz="1700" b="0" i="0" u="none" strike="noStrike" noProof="0" dirty="0"/>
                        <a:t> </a:t>
                      </a:r>
                      <a:endParaRPr lang="en-GB" sz="17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3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Tupton Hall Community School (Onsite)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Friday 28th January</a:t>
                      </a:r>
                      <a:r>
                        <a:rPr lang="en-GB" sz="1700" baseline="0" dirty="0">
                          <a:solidFill>
                            <a:schemeClr val="tx1"/>
                          </a:solidFill>
                        </a:rPr>
                        <a:t> 2022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Wednesday 3</a:t>
                      </a:r>
                      <a:r>
                        <a:rPr lang="en-GB" sz="1700" baseline="30000" dirty="0">
                          <a:solidFill>
                            <a:schemeClr val="tx1"/>
                          </a:solidFill>
                        </a:rPr>
                        <a:t>rd</a:t>
                      </a: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 November 2021 5:30 pm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hlinkClick r:id="rId7"/>
                        </a:rPr>
                        <a:t>https://www.tuptonhall.derbyshire.sch.uk/sixthform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996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Dronfield Henry </a:t>
                      </a:r>
                      <a:r>
                        <a:rPr lang="en-GB" sz="1700">
                          <a:solidFill>
                            <a:schemeClr val="tx1"/>
                          </a:solidFill>
                        </a:rPr>
                        <a:t>Fanshawe 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January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Wednesday 10</a:t>
                      </a:r>
                      <a:r>
                        <a:rPr lang="en-GB" sz="17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 November 2021</a:t>
                      </a:r>
                      <a:r>
                        <a:rPr lang="en-GB" sz="1700" baseline="0" dirty="0">
                          <a:solidFill>
                            <a:schemeClr val="tx1"/>
                          </a:solidFill>
                        </a:rPr>
                        <a:t> 5:00pm - 8.00pm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hlinkClick r:id="rId8"/>
                        </a:rPr>
                        <a:t>http://www.dronfield.derbyshire.sch.uk/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626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Eckington School</a:t>
                      </a:r>
                    </a:p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(Onsite)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28th January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Tuesday 2</a:t>
                      </a:r>
                      <a:r>
                        <a:rPr lang="en-GB" sz="1700" baseline="30000" dirty="0">
                          <a:solidFill>
                            <a:schemeClr val="tx1"/>
                          </a:solidFill>
                        </a:rPr>
                        <a:t>nd</a:t>
                      </a:r>
                      <a:r>
                        <a:rPr lang="en-GB" sz="1700">
                          <a:solidFill>
                            <a:schemeClr val="tx1"/>
                          </a:solidFill>
                        </a:rPr>
                        <a:t> November 2021</a:t>
                      </a:r>
                      <a:r>
                        <a:rPr lang="en-GB" sz="1700" baseline="0" dirty="0">
                          <a:solidFill>
                            <a:schemeClr val="tx1"/>
                          </a:solidFill>
                        </a:rPr>
                        <a:t> at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aseline="0" dirty="0">
                          <a:solidFill>
                            <a:schemeClr val="tx1"/>
                          </a:solidFill>
                        </a:rPr>
                        <a:t>6.00pm - 8.00pm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hlinkClick r:id="rId9"/>
                        </a:rPr>
                        <a:t>http://www.eckington.net/welcome/</a:t>
                      </a: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838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47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1803"/>
          </a:xfrm>
        </p:spPr>
        <p:txBody>
          <a:bodyPr/>
          <a:lstStyle/>
          <a:p>
            <a:r>
              <a:rPr lang="en-GB"/>
              <a:t>Application Deadlines FE Colleges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445013"/>
              </p:ext>
            </p:extLst>
          </p:nvPr>
        </p:nvGraphicFramePr>
        <p:xfrm>
          <a:off x="207805" y="747593"/>
          <a:ext cx="11757799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267">
                  <a:extLst>
                    <a:ext uri="{9D8B030D-6E8A-4147-A177-3AD203B41FA5}">
                      <a16:colId xmlns:a16="http://schemas.microsoft.com/office/drawing/2014/main" val="2403355536"/>
                    </a:ext>
                  </a:extLst>
                </a:gridCol>
                <a:gridCol w="6188927">
                  <a:extLst>
                    <a:ext uri="{9D8B030D-6E8A-4147-A177-3AD203B41FA5}">
                      <a16:colId xmlns:a16="http://schemas.microsoft.com/office/drawing/2014/main" val="1625128698"/>
                    </a:ext>
                  </a:extLst>
                </a:gridCol>
                <a:gridCol w="3115605">
                  <a:extLst>
                    <a:ext uri="{9D8B030D-6E8A-4147-A177-3AD203B41FA5}">
                      <a16:colId xmlns:a16="http://schemas.microsoft.com/office/drawing/2014/main" val="1508603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 Open Evening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Website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61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Chesterfield College</a:t>
                      </a:r>
                    </a:p>
                    <a:p>
                      <a:endParaRPr lang="en-GB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Virtual Open Evening</a:t>
                      </a:r>
                      <a:r>
                        <a:rPr lang="en-GB" sz="1600">
                          <a:solidFill>
                            <a:schemeClr val="tx1"/>
                          </a:solidFill>
                        </a:rPr>
                        <a:t> – Wednesday 13th October 2021 - 16:30 -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18:30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b="1" dirty="0">
                          <a:solidFill>
                            <a:schemeClr val="tx1"/>
                          </a:solidFill>
                        </a:rPr>
                        <a:t>Taster days</a:t>
                      </a:r>
                      <a:r>
                        <a:rPr lang="en-GB" sz="1700">
                          <a:solidFill>
                            <a:schemeClr val="tx1"/>
                          </a:solidFill>
                        </a:rPr>
                        <a:t> for various courses during October half term -</a:t>
                      </a:r>
                      <a:r>
                        <a:rPr lang="en-GB" sz="1700" i="1">
                          <a:solidFill>
                            <a:schemeClr val="tx1"/>
                          </a:solidFill>
                        </a:rPr>
                        <a:t> please check the website for more information and to book a place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b="1" i="0">
                          <a:solidFill>
                            <a:schemeClr val="tx1"/>
                          </a:solidFill>
                        </a:rPr>
                        <a:t>Open Day – </a:t>
                      </a:r>
                      <a:r>
                        <a:rPr lang="en-GB" sz="1700" b="0" i="0">
                          <a:solidFill>
                            <a:schemeClr val="tx1"/>
                          </a:solidFill>
                        </a:rPr>
                        <a:t>Wednesday 14th November – 15:30 – 18:00</a:t>
                      </a:r>
                      <a:endParaRPr lang="en-GB" sz="1700" b="1" i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 b="1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Open Day – </a:t>
                      </a:r>
                      <a:r>
                        <a:rPr lang="en-GB" sz="1700" b="0" i="0" u="none" strike="noStrike" noProof="0">
                          <a:solidFill>
                            <a:schemeClr val="tx1"/>
                          </a:solidFill>
                          <a:latin typeface="Calibri"/>
                        </a:rPr>
                        <a:t>Wednesday 26th January – 15:30 – 18:00</a:t>
                      </a:r>
                      <a:endParaRPr lang="en-GB"/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 b="1" i="0" u="none" strike="noStrike" noProof="0" dirty="0">
                          <a:solidFill>
                            <a:schemeClr val="tx1"/>
                          </a:solidFill>
                        </a:rPr>
                        <a:t>Virtual Open Evening</a:t>
                      </a:r>
                      <a:r>
                        <a:rPr lang="en-GB" sz="1700" b="0" i="0" u="none" strike="noStrike" noProof="0">
                          <a:solidFill>
                            <a:schemeClr val="tx1"/>
                          </a:solidFill>
                        </a:rPr>
                        <a:t> – Wednesday 30th March 2021 - 16:30 - 18:30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www.chesterfield.ac.uk/events</a:t>
                      </a:r>
                      <a:endParaRPr lang="en-GB" sz="17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buNone/>
                      </a:pP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02525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North Notts College, Worksop </a:t>
                      </a:r>
                      <a:endParaRPr lang="en-GB" sz="17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 17</a:t>
                      </a:r>
                      <a:r>
                        <a:rPr lang="en-GB" sz="17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November 2021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- 3:30pm - 6.30pm</a:t>
                      </a:r>
                      <a:endParaRPr lang="en-US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Saturday 29</a:t>
                      </a:r>
                      <a:r>
                        <a:rPr lang="en-GB" sz="17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January 2022 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7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10.00am - 12.00pm </a:t>
                      </a:r>
                      <a:r>
                        <a:rPr lang="en-GB" sz="17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(Booking is required)</a:t>
                      </a:r>
                      <a:endParaRPr lang="en-GB" sz="1700" b="1" i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www.nnc.ac.uk</a:t>
                      </a:r>
                      <a:endParaRPr lang="en-GB" sz="170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991753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Sheffield College (All Campuses) </a:t>
                      </a:r>
                      <a:endParaRPr lang="en-GB" sz="17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To be confirmed, please check the website for more information 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www.sheffcol.ac.uk/campuses</a:t>
                      </a:r>
                      <a:endParaRPr lang="en-GB" sz="17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184870"/>
                  </a:ext>
                </a:extLst>
              </a:tr>
              <a:tr h="370838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Confetti Institute of Creative Technologies, Nottingham </a:t>
                      </a:r>
                      <a:endParaRPr lang="en-GB" sz="17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Saturday 9</a:t>
                      </a:r>
                      <a:r>
                        <a:rPr lang="en-GB" sz="1700" b="1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October 2021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10.00am - 4.00pm </a:t>
                      </a:r>
                      <a:r>
                        <a:rPr lang="en-GB" sz="17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(Booking is required)</a:t>
                      </a:r>
                    </a:p>
                    <a:p>
                      <a:pPr lvl="0">
                        <a:buNone/>
                      </a:pPr>
                      <a:r>
                        <a:rPr lang="en-GB" sz="17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Saturday 20th November 2021</a:t>
                      </a:r>
                      <a:r>
                        <a:rPr lang="en-GB" sz="17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, 10.00am - 4.00pm </a:t>
                      </a:r>
                      <a:r>
                        <a:rPr lang="en-GB" sz="1700" b="1" i="1" u="none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(Booking is </a:t>
                      </a:r>
                      <a:r>
                        <a:rPr lang="en-GB" sz="1700" b="1" i="1" u="none" strike="noStrike" kern="1200" noProof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required)</a:t>
                      </a:r>
                      <a:endParaRPr lang="en-GB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www.confetti.ac.uk</a:t>
                      </a:r>
                      <a:endParaRPr lang="en-GB" sz="17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None/>
                      </a:pPr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7092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31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786625"/>
              </p:ext>
            </p:extLst>
          </p:nvPr>
        </p:nvGraphicFramePr>
        <p:xfrm>
          <a:off x="217098" y="654666"/>
          <a:ext cx="11757803" cy="564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902">
                  <a:extLst>
                    <a:ext uri="{9D8B030D-6E8A-4147-A177-3AD203B41FA5}">
                      <a16:colId xmlns:a16="http://schemas.microsoft.com/office/drawing/2014/main" val="2403355536"/>
                    </a:ext>
                  </a:extLst>
                </a:gridCol>
                <a:gridCol w="5644071">
                  <a:extLst>
                    <a:ext uri="{9D8B030D-6E8A-4147-A177-3AD203B41FA5}">
                      <a16:colId xmlns:a16="http://schemas.microsoft.com/office/drawing/2014/main" val="1625128698"/>
                    </a:ext>
                  </a:extLst>
                </a:gridCol>
                <a:gridCol w="3536830">
                  <a:extLst>
                    <a:ext uri="{9D8B030D-6E8A-4147-A177-3AD203B41FA5}">
                      <a16:colId xmlns:a16="http://schemas.microsoft.com/office/drawing/2014/main" val="1508603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 Open Evening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Website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61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Vision West Notts College, Mansfield </a:t>
                      </a:r>
                      <a:endParaRPr lang="en-GB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b="1" i="0" u="sng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Level Opening Evening </a:t>
                      </a:r>
                      <a:r>
                        <a:rPr lang="en-GB" sz="17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Thursday 23</a:t>
                      </a:r>
                      <a:r>
                        <a:rPr lang="en-GB" sz="17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700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September, 5.30 - 7.30pm </a:t>
                      </a:r>
                      <a:r>
                        <a:rPr lang="en-GB" sz="1700" b="1" i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7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Mansfield and Ashfield Sixth Form College, NG19 7BB)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7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College Open Day 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Saturday 2</a:t>
                      </a:r>
                      <a:r>
                        <a:rPr lang="en-GB" sz="17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7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October 2021,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10.00am - 1:00pm </a:t>
                      </a:r>
                      <a:r>
                        <a:rPr lang="en-GB" sz="17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(Derby Road, NG18 5BH)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College Opening Evening 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Wednesday 3</a:t>
                      </a:r>
                      <a:r>
                        <a:rPr lang="en-GB" sz="17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November 2021, 5.30pm - 7:30pm </a:t>
                      </a:r>
                      <a:r>
                        <a:rPr lang="en-GB" sz="1700" b="1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(Derby Road, NG18 5BH)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Construction and Building Services Opening Evening 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2</a:t>
                      </a:r>
                      <a:r>
                        <a:rPr lang="en-GB" sz="17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December 2021, 5.30pm - 7:30pm, </a:t>
                      </a:r>
                      <a:r>
                        <a:rPr lang="en-GB" sz="1700" b="1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(Construction Centre, NG17 7RB)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 and Transport Skills</a:t>
                      </a:r>
                      <a:r>
                        <a:rPr lang="en-GB" sz="17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Thursday 2</a:t>
                      </a:r>
                      <a:r>
                        <a:rPr lang="en-GB" sz="17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December 2021, 5.30pm - 7:30pm </a:t>
                      </a:r>
                      <a:r>
                        <a:rPr lang="en-GB" sz="17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(Engineering Innovation Centre, </a:t>
                      </a:r>
                      <a:r>
                        <a:rPr lang="en-GB" sz="1700" b="1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NG17 5FA)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Level Opening Evening 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GB" sz="17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 12</a:t>
                      </a:r>
                      <a:r>
                        <a:rPr lang="en-GB" sz="17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January 2022, 5.30pm - 7:30pm </a:t>
                      </a:r>
                      <a:r>
                        <a:rPr lang="en-GB" sz="17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(Mansfield and Ashfield Sixth Form College, </a:t>
                      </a:r>
                      <a:r>
                        <a:rPr lang="en-GB" sz="1700" b="1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NG19 7BB)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College Open Day 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Saturday 5</a:t>
                      </a:r>
                      <a:r>
                        <a:rPr lang="en-GB" sz="17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February 2022, 10.00am - 1:00pm </a:t>
                      </a:r>
                      <a:r>
                        <a:rPr lang="en-GB" sz="1700" b="1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(Derby Road, NG18 5BH)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Apprenticeship Open Evening 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Thursday 3</a:t>
                      </a:r>
                      <a:r>
                        <a:rPr lang="en-GB" sz="17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March 2022, 5.30pm - 7:30pm </a:t>
                      </a:r>
                      <a:r>
                        <a:rPr lang="en-GB" sz="1700" b="1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(Derby Road, NG18 5BH)</a:t>
                      </a:r>
                      <a:endParaRPr lang="en-GB" sz="1700" b="1" i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www.wnc.ac.uk</a:t>
                      </a:r>
                      <a:endParaRPr lang="en-GB" sz="17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104822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6CFA9BB0-BA1F-4799-86A6-9BD8EF93B4AE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721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Application Deadlines FE Colleges</a:t>
            </a:r>
          </a:p>
        </p:txBody>
      </p:sp>
    </p:spTree>
    <p:extLst>
      <p:ext uri="{BB962C8B-B14F-4D97-AF65-F5344CB8AC3E}">
        <p14:creationId xmlns:p14="http://schemas.microsoft.com/office/powerpoint/2010/main" val="236260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119458"/>
              </p:ext>
            </p:extLst>
          </p:nvPr>
        </p:nvGraphicFramePr>
        <p:xfrm>
          <a:off x="217098" y="654666"/>
          <a:ext cx="11757802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902">
                  <a:extLst>
                    <a:ext uri="{9D8B030D-6E8A-4147-A177-3AD203B41FA5}">
                      <a16:colId xmlns:a16="http://schemas.microsoft.com/office/drawing/2014/main" val="2403355536"/>
                    </a:ext>
                  </a:extLst>
                </a:gridCol>
                <a:gridCol w="6616390">
                  <a:extLst>
                    <a:ext uri="{9D8B030D-6E8A-4147-A177-3AD203B41FA5}">
                      <a16:colId xmlns:a16="http://schemas.microsoft.com/office/drawing/2014/main" val="1625128698"/>
                    </a:ext>
                  </a:extLst>
                </a:gridCol>
                <a:gridCol w="2564510">
                  <a:extLst>
                    <a:ext uri="{9D8B030D-6E8A-4147-A177-3AD203B41FA5}">
                      <a16:colId xmlns:a16="http://schemas.microsoft.com/office/drawing/2014/main" val="15086033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School</a:t>
                      </a:r>
                      <a:endParaRPr lang="en-GB" sz="17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 Open Evening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solidFill>
                            <a:schemeClr val="tx1"/>
                          </a:solidFill>
                        </a:rPr>
                        <a:t>Website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61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Derby College, Broomfield Hall Campus</a:t>
                      </a:r>
                      <a:endParaRPr lang="en-GB" sz="1700" b="0" i="0">
                        <a:solidFill>
                          <a:schemeClr val="tx1"/>
                        </a:solidFill>
                      </a:endParaRPr>
                    </a:p>
                    <a:p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Broomfield Hall Open Day</a:t>
                      </a:r>
                    </a:p>
                    <a:p>
                      <a:r>
                        <a:rPr lang="en-GB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 3</a:t>
                      </a:r>
                      <a:r>
                        <a:rPr lang="en-GB" sz="1600" b="0" i="0" kern="1200" baseline="300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November 2021 - 5.00pm - 7.00pm </a:t>
                      </a:r>
                      <a:r>
                        <a:rPr lang="en-GB" sz="16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GB" sz="160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Calibri"/>
                          <a:hlinkClick r:id="rId2"/>
                        </a:rPr>
                        <a:t>pre-registration required</a:t>
                      </a:r>
                      <a:r>
                        <a:rPr lang="en-GB" sz="16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Calibri"/>
                        </a:rPr>
                        <a:t>) </a:t>
                      </a:r>
                    </a:p>
                    <a:p>
                      <a:r>
                        <a:rPr lang="en-GB" sz="1600" b="1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(Broomfield Hall, Morley, Ilkeston, Derby, DE7 6DN)</a:t>
                      </a:r>
                      <a:endParaRPr lang="en-GB" sz="1600" b="1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1" i="0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Roundhouse Open Day</a:t>
                      </a:r>
                      <a:endParaRPr lang="en-GB" sz="1600" b="1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11</a:t>
                      </a:r>
                      <a:r>
                        <a:rPr lang="en-GB" sz="16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November 2021, 5.00pm - 7.00pm (</a:t>
                      </a:r>
                      <a:r>
                        <a:rPr lang="en-GB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pre-registration required</a:t>
                      </a:r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</a:p>
                    <a:p>
                      <a:r>
                        <a:rPr lang="en-GB" sz="16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(The Roundhouse, Derby DE24 8JE)</a:t>
                      </a:r>
                    </a:p>
                    <a:p>
                      <a:r>
                        <a:rPr lang="en-GB" sz="1600" b="1" i="0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Community College, Ilkeston Open Day</a:t>
                      </a:r>
                      <a:endParaRPr lang="en-GB" sz="1600" b="1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25</a:t>
                      </a:r>
                      <a:r>
                        <a:rPr lang="en-GB" sz="16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November 2021, 5.00pm - 7.00pm (</a:t>
                      </a:r>
                      <a:r>
                        <a:rPr lang="en-GB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pre-registration required</a:t>
                      </a:r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</a:p>
                    <a:p>
                      <a:r>
                        <a:rPr lang="en-GB" sz="16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(Ilkeston College, 2 Pimlico, Ilkeston, Derbyshire DE7 5JS)</a:t>
                      </a:r>
                    </a:p>
                    <a:p>
                      <a:r>
                        <a:rPr lang="en-GB" sz="1600" b="1" i="0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Joseph Wright Centre Open Day</a:t>
                      </a:r>
                      <a:endParaRPr lang="en-GB" sz="1600" b="1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20</a:t>
                      </a:r>
                      <a:r>
                        <a:rPr lang="en-GB" sz="16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January 2022, 5.00pm - 7.00pm (</a:t>
                      </a:r>
                      <a:r>
                        <a:rPr lang="en-GB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pre-registration required</a:t>
                      </a:r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</a:p>
                    <a:p>
                      <a:r>
                        <a:rPr lang="en-GB" sz="16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(The Joseph Wright Centre, Cathedral Road, Derby DE1 3PA)</a:t>
                      </a:r>
                    </a:p>
                    <a:p>
                      <a:r>
                        <a:rPr lang="en-GB" sz="1600" b="1" i="0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Roundhouse Open Day</a:t>
                      </a:r>
                      <a:endParaRPr lang="en-GB" sz="1600" b="1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27</a:t>
                      </a:r>
                      <a:r>
                        <a:rPr lang="en-GB" sz="16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January 2022, 5.00pm - 7.00pm (</a:t>
                      </a:r>
                      <a:r>
                        <a:rPr lang="en-GB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pre-registration required</a:t>
                      </a:r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</a:p>
                    <a:p>
                      <a:r>
                        <a:rPr lang="en-GB" sz="16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(The Roundhouse, Derby DE24 8JE)</a:t>
                      </a:r>
                    </a:p>
                    <a:p>
                      <a:r>
                        <a:rPr lang="en-GB" sz="1600" b="1" i="0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Community College, Ilkeston Open Day</a:t>
                      </a:r>
                      <a:endParaRPr lang="en-GB" sz="1600" b="1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Thursday 3rd February 2022, 5.00pm - 7.00pm (</a:t>
                      </a:r>
                      <a:r>
                        <a:rPr lang="en-GB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pre-registration required</a:t>
                      </a:r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</a:p>
                    <a:p>
                      <a:r>
                        <a:rPr lang="en-GB" sz="16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(Ilkeston College, 2 Pimlico, Ilkeston, Derbyshire DE7 5JS)</a:t>
                      </a:r>
                    </a:p>
                    <a:p>
                      <a:r>
                        <a:rPr lang="en-GB" sz="1600" b="1" i="0" u="sng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Broomfield Hall Open Day</a:t>
                      </a:r>
                      <a:endParaRPr lang="en-GB" sz="1600" b="1" i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Wednesday 16</a:t>
                      </a:r>
                      <a:r>
                        <a:rPr lang="en-GB" sz="16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1600" b="0" i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February 2022, 5.00pm - 7.00pm (</a:t>
                      </a:r>
                      <a:r>
                        <a:rPr lang="en-GB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pre-registration required</a:t>
                      </a:r>
                      <a:r>
                        <a:rPr lang="en-GB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 </a:t>
                      </a:r>
                    </a:p>
                    <a:p>
                      <a:r>
                        <a:rPr lang="en-GB" sz="16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(Broomfield Hall, Morley, Ilkeston, Derby, DE7 6DN)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www.derby-college.ac.uk</a:t>
                      </a:r>
                      <a:endParaRPr lang="en-GB" sz="17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996355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F323349-587E-46E8-805A-C35A8C9C3C64}"/>
              </a:ext>
            </a:extLst>
          </p:cNvPr>
          <p:cNvSpPr txBox="1">
            <a:spLocks/>
          </p:cNvSpPr>
          <p:nvPr/>
        </p:nvSpPr>
        <p:spPr>
          <a:xfrm>
            <a:off x="838200" y="0"/>
            <a:ext cx="10515600" cy="721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Application Deadlines FE Colleges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7E9048-18B6-4DB9-94C2-30C502D2C44D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87738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827</Words>
  <Application>Microsoft Office PowerPoint</Application>
  <PresentationFormat>Widescreen</PresentationFormat>
  <Paragraphs>110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Application Deadlines for Sixth Form Schools</vt:lpstr>
      <vt:lpstr>Application Deadlines FE Colleges</vt:lpstr>
      <vt:lpstr>PowerPoint Presentation</vt:lpstr>
      <vt:lpstr>PowerPoint Presentation</vt:lpstr>
    </vt:vector>
  </TitlesOfParts>
  <Company>Springwell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A Woodhouse</dc:creator>
  <cp:lastModifiedBy>Amy Woodhouse</cp:lastModifiedBy>
  <cp:revision>108</cp:revision>
  <dcterms:created xsi:type="dcterms:W3CDTF">2020-10-08T13:17:48Z</dcterms:created>
  <dcterms:modified xsi:type="dcterms:W3CDTF">2021-10-09T07:36:01Z</dcterms:modified>
</cp:coreProperties>
</file>