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6"/>
  </p:notesMasterIdLst>
  <p:sldIdLst>
    <p:sldId id="256" r:id="rId2"/>
    <p:sldId id="258" r:id="rId3"/>
    <p:sldId id="259" r:id="rId4"/>
    <p:sldId id="261" r:id="rId5"/>
    <p:sldId id="260" r:id="rId6"/>
    <p:sldId id="263" r:id="rId7"/>
    <p:sldId id="268" r:id="rId8"/>
    <p:sldId id="262" r:id="rId9"/>
    <p:sldId id="264" r:id="rId10"/>
    <p:sldId id="265" r:id="rId11"/>
    <p:sldId id="269" r:id="rId12"/>
    <p:sldId id="267" r:id="rId13"/>
    <p:sldId id="270" r:id="rId14"/>
    <p:sldId id="271" r:id="rId15"/>
  </p:sldIdLst>
  <p:sldSz cx="6858000" cy="9906000" type="A4"/>
  <p:notesSz cx="6858000" cy="9144000"/>
  <p:embeddedFontLst>
    <p:embeddedFont>
      <p:font typeface="calendar note tfb" panose="020B0604020202020204" charset="0"/>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ambria Math" panose="02040503050406030204" pitchFamily="18" charset="0"/>
      <p:regular r:id="rId24"/>
    </p:embeddedFont>
    <p:embeddedFont>
      <p:font typeface="Georgia" panose="02040502050405020303" pitchFamily="18" charset="0"/>
      <p:regular r:id="rId25"/>
      <p:bold r:id="rId26"/>
      <p:italic r:id="rId27"/>
      <p:boldItalic r:id="rId28"/>
    </p:embeddedFont>
    <p:embeddedFont>
      <p:font typeface="Home" panose="020B0604020202020204" charset="0"/>
      <p:regular r:id="rId29"/>
    </p:embeddedFont>
    <p:embeddedFont>
      <p:font typeface="KG WhY yOu GoTtA Be So MeAn" panose="02000506000000020004" charset="0"/>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Henshaw" initials="JH" lastIdx="1" clrIdx="0">
    <p:extLst>
      <p:ext uri="{19B8F6BF-5375-455C-9EA6-DF929625EA0E}">
        <p15:presenceInfo xmlns:p15="http://schemas.microsoft.com/office/powerpoint/2012/main" userId="cc62039f0254a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93CB4-5690-2F41-8B6E-9C223AA78C78}" v="192" dt="2020-05-29T12:25:32.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5853"/>
  </p:normalViewPr>
  <p:slideViewPr>
    <p:cSldViewPr snapToGrid="0" snapToObjects="1">
      <p:cViewPr varScale="1">
        <p:scale>
          <a:sx n="28" d="100"/>
          <a:sy n="28" d="100"/>
        </p:scale>
        <p:origin x="1248"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C68E0-3A06-C641-8400-B8C9A14ED733}" type="datetimeFigureOut">
              <a:rPr lang="en-GB" smtClean="0"/>
              <a:t>01/07/2021</a:t>
            </a:fld>
            <a:endParaRPr lang="en-GB"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C5175-A738-814F-A28D-F1C4BBD4AD38}" type="slidenum">
              <a:rPr lang="en-GB" smtClean="0"/>
              <a:t>‹#›</a:t>
            </a:fld>
            <a:endParaRPr lang="en-GB" dirty="0"/>
          </a:p>
        </p:txBody>
      </p:sp>
    </p:spTree>
    <p:extLst>
      <p:ext uri="{BB962C8B-B14F-4D97-AF65-F5344CB8AC3E}">
        <p14:creationId xmlns:p14="http://schemas.microsoft.com/office/powerpoint/2010/main" val="82084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 </a:t>
            </a:r>
            <a:r>
              <a:rPr lang="en-GB" dirty="0" err="1"/>
              <a:t>EDIT</a:t>
            </a:r>
            <a:r>
              <a:rPr lang="en-GB" dirty="0"/>
              <a:t> </a:t>
            </a:r>
            <a:r>
              <a:rPr lang="en-GB" dirty="0" err="1"/>
              <a:t>EDIT</a:t>
            </a:r>
            <a:r>
              <a:rPr lang="en-GB" dirty="0"/>
              <a:t> **********</a:t>
            </a:r>
          </a:p>
        </p:txBody>
      </p:sp>
      <p:sp>
        <p:nvSpPr>
          <p:cNvPr id="4" name="Slide Number Placeholder 3"/>
          <p:cNvSpPr>
            <a:spLocks noGrp="1"/>
          </p:cNvSpPr>
          <p:nvPr>
            <p:ph type="sldNum" sz="quarter" idx="10"/>
          </p:nvPr>
        </p:nvSpPr>
        <p:spPr/>
        <p:txBody>
          <a:bodyPr/>
          <a:lstStyle/>
          <a:p>
            <a:fld id="{9BBC5175-A738-814F-A28D-F1C4BBD4AD38}" type="slidenum">
              <a:rPr lang="en-GB" smtClean="0"/>
              <a:t>9</a:t>
            </a:fld>
            <a:endParaRPr lang="en-GB" dirty="0"/>
          </a:p>
        </p:txBody>
      </p:sp>
    </p:spTree>
    <p:extLst>
      <p:ext uri="{BB962C8B-B14F-4D97-AF65-F5344CB8AC3E}">
        <p14:creationId xmlns:p14="http://schemas.microsoft.com/office/powerpoint/2010/main" val="315973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BC5175-A738-814F-A28D-F1C4BBD4AD38}" type="slidenum">
              <a:rPr lang="en-GB" smtClean="0"/>
              <a:t>10</a:t>
            </a:fld>
            <a:endParaRPr lang="en-GB" dirty="0"/>
          </a:p>
        </p:txBody>
      </p:sp>
    </p:spTree>
    <p:extLst>
      <p:ext uri="{BB962C8B-B14F-4D97-AF65-F5344CB8AC3E}">
        <p14:creationId xmlns:p14="http://schemas.microsoft.com/office/powerpoint/2010/main" val="2591332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BC5175-A738-814F-A28D-F1C4BBD4AD38}" type="slidenum">
              <a:rPr lang="en-GB" smtClean="0"/>
              <a:t>12</a:t>
            </a:fld>
            <a:endParaRPr lang="en-GB" dirty="0"/>
          </a:p>
        </p:txBody>
      </p:sp>
    </p:spTree>
    <p:extLst>
      <p:ext uri="{BB962C8B-B14F-4D97-AF65-F5344CB8AC3E}">
        <p14:creationId xmlns:p14="http://schemas.microsoft.com/office/powerpoint/2010/main" val="43964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65143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389905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269938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53573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310192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425718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93783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6725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8330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82349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E2F1E15-359A-1443-9F88-B954E1715593}"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265672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E2F1E15-359A-1443-9F88-B954E1715593}" type="datetimeFigureOut">
              <a:rPr lang="en-GB" smtClean="0"/>
              <a:t>01/07/2021</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A952A19-C1A1-F34B-9745-ED433F6CEC26}" type="slidenum">
              <a:rPr lang="en-GB" smtClean="0"/>
              <a:t>‹#›</a:t>
            </a:fld>
            <a:endParaRPr lang="en-GB" dirty="0"/>
          </a:p>
        </p:txBody>
      </p:sp>
    </p:spTree>
    <p:extLst>
      <p:ext uri="{BB962C8B-B14F-4D97-AF65-F5344CB8AC3E}">
        <p14:creationId xmlns:p14="http://schemas.microsoft.com/office/powerpoint/2010/main" val="96813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tes.com/news/can-we-get-every-student-love-math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www.britannica.com/place/Erode"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britannica.com/science/number-theo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kids.britannica.com/kids/article/machine/400129" TargetMode="External"/><Relationship Id="rId2" Type="http://schemas.openxmlformats.org/officeDocument/2006/relationships/hyperlink" Target="https://kids.britannica.com/kids/article/inventors-at-a-glance/60861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microsoft.com/office/2007/relationships/hdphoto" Target="../media/hdphoto3.wdp"/><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5.wdp"/><Relationship Id="rId3" Type="http://schemas.microsoft.com/office/2007/relationships/hdphoto" Target="../media/hdphoto8.wdp"/><Relationship Id="rId7" Type="http://schemas.microsoft.com/office/2007/relationships/hdphoto" Target="../media/hdphoto11.wdp"/><Relationship Id="rId12"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4.wdp"/><Relationship Id="rId5" Type="http://schemas.microsoft.com/office/2007/relationships/hdphoto" Target="../media/hdphoto10.wdp"/><Relationship Id="rId10" Type="http://schemas.microsoft.com/office/2007/relationships/hdphoto" Target="../media/hdphoto13.wdp"/><Relationship Id="rId4" Type="http://schemas.microsoft.com/office/2007/relationships/hdphoto" Target="../media/hdphoto9.wdp"/><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kids.kiddle.co/Pythagorean_theorem"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en.wikipedia.org/wiki/Pythagoras" TargetMode="External"/><Relationship Id="rId5" Type="http://schemas.microsoft.com/office/2007/relationships/hdphoto" Target="../media/hdphoto16.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21.wdp"/><Relationship Id="rId2" Type="http://schemas.openxmlformats.org/officeDocument/2006/relationships/image" Target="../media/image17.png"/><Relationship Id="rId16" Type="http://schemas.microsoft.com/office/2007/relationships/hdphoto" Target="../media/hdphoto23.wdp"/><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21.png"/><Relationship Id="rId14" Type="http://schemas.microsoft.com/office/2007/relationships/hdphoto" Target="../media/hdphoto22.wdp"/></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crackingtheenigma.blogspot.com/2012/06/did-alan-turing-have-asperger-syndrom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09CB7E-B34B-664D-8B6E-758D7FDB8DCA}"/>
              </a:ext>
            </a:extLst>
          </p:cNvPr>
          <p:cNvSpPr txBox="1"/>
          <p:nvPr/>
        </p:nvSpPr>
        <p:spPr>
          <a:xfrm>
            <a:off x="0" y="753170"/>
            <a:ext cx="6858000" cy="1446550"/>
          </a:xfrm>
          <a:prstGeom prst="rect">
            <a:avLst/>
          </a:prstGeom>
          <a:solidFill>
            <a:schemeClr val="bg1"/>
          </a:solidFill>
        </p:spPr>
        <p:txBody>
          <a:bodyPr wrap="square" rtlCol="0">
            <a:spAutoFit/>
          </a:bodyPr>
          <a:lstStyle/>
          <a:p>
            <a:pPr algn="ctr"/>
            <a:r>
              <a:rPr lang="en-GB" sz="8800" dirty="0">
                <a:latin typeface="Home" pitchFamily="2" charset="0"/>
              </a:rPr>
              <a:t>Maths</a:t>
            </a:r>
            <a:endParaRPr lang="en-GB" sz="8800" dirty="0">
              <a:latin typeface="KG WhY yOu GoTtA Be So MeAn" panose="02000506000000020004" pitchFamily="2" charset="77"/>
            </a:endParaRPr>
          </a:p>
        </p:txBody>
      </p:sp>
      <p:sp>
        <p:nvSpPr>
          <p:cNvPr id="10" name="Title 1">
            <a:extLst>
              <a:ext uri="{FF2B5EF4-FFF2-40B4-BE49-F238E27FC236}">
                <a16:creationId xmlns:a16="http://schemas.microsoft.com/office/drawing/2014/main" id="{1A4055E3-CECC-C14F-8CCE-206794C56094}"/>
              </a:ext>
            </a:extLst>
          </p:cNvPr>
          <p:cNvSpPr txBox="1">
            <a:spLocks/>
          </p:cNvSpPr>
          <p:nvPr/>
        </p:nvSpPr>
        <p:spPr>
          <a:xfrm>
            <a:off x="-351476" y="6031347"/>
            <a:ext cx="5915025" cy="84419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dirty="0">
                <a:latin typeface="Home" pitchFamily="2" charset="0"/>
              </a:rPr>
              <a:t>We can’t wait to meet you…</a:t>
            </a:r>
          </a:p>
        </p:txBody>
      </p:sp>
      <p:sp>
        <p:nvSpPr>
          <p:cNvPr id="11" name="TextBox 10">
            <a:extLst>
              <a:ext uri="{FF2B5EF4-FFF2-40B4-BE49-F238E27FC236}">
                <a16:creationId xmlns:a16="http://schemas.microsoft.com/office/drawing/2014/main" id="{71932451-3C9C-194D-8711-B7441CD1181D}"/>
              </a:ext>
            </a:extLst>
          </p:cNvPr>
          <p:cNvSpPr txBox="1"/>
          <p:nvPr/>
        </p:nvSpPr>
        <p:spPr>
          <a:xfrm>
            <a:off x="184754" y="7090727"/>
            <a:ext cx="6488492" cy="2554545"/>
          </a:xfrm>
          <a:prstGeom prst="rect">
            <a:avLst/>
          </a:prstGeom>
          <a:noFill/>
        </p:spPr>
        <p:txBody>
          <a:bodyPr wrap="square" rtlCol="0">
            <a:spAutoFit/>
          </a:bodyPr>
          <a:lstStyle/>
          <a:p>
            <a:r>
              <a:rPr lang="en-GB" sz="1600" dirty="0"/>
              <a:t>All the Maths teachers at Springwell Community College are very much looking forward to meeting you, normally during transition weeks you find out about us, we find out about you and together we do some Maths.</a:t>
            </a:r>
          </a:p>
          <a:p>
            <a:endParaRPr lang="en-GB" sz="1600" dirty="0"/>
          </a:p>
          <a:p>
            <a:r>
              <a:rPr lang="en-GB" sz="1600" dirty="0"/>
              <a:t>Over the summer, we would like you to try and complete the following and when you come to Springwell Community College in September, hand it in to your maths teacher and you will be receive some kudos points for each page that you complete. There are information to read and then some questions for you to try. - don’t worry if you can’t complete it all, just have a go!  </a:t>
            </a:r>
          </a:p>
        </p:txBody>
      </p:sp>
      <p:pic>
        <p:nvPicPr>
          <p:cNvPr id="25" name="Picture 24" descr="A close up of a map&#10;&#10;Description automatically generated">
            <a:extLst>
              <a:ext uri="{FF2B5EF4-FFF2-40B4-BE49-F238E27FC236}">
                <a16:creationId xmlns:a16="http://schemas.microsoft.com/office/drawing/2014/main" id="{180FCE71-87AD-774B-A45F-DCEAA271382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837473B0-CC2E-450A-ABE3-18F120FF3D39}">
                <a1611:picAttrSrcUrl xmlns:a1611="http://schemas.microsoft.com/office/drawing/2016/11/main" r:id="rId4"/>
              </a:ext>
            </a:extLst>
          </a:blip>
          <a:stretch>
            <a:fillRect/>
          </a:stretch>
        </p:blipFill>
        <p:spPr>
          <a:xfrm>
            <a:off x="0" y="1954884"/>
            <a:ext cx="6858000" cy="3856411"/>
          </a:xfrm>
          <a:prstGeom prst="rect">
            <a:avLst/>
          </a:prstGeom>
          <a:ln>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32" y="181503"/>
            <a:ext cx="2000283" cy="781087"/>
          </a:xfrm>
          <a:prstGeom prst="rect">
            <a:avLst/>
          </a:prstGeom>
        </p:spPr>
      </p:pic>
    </p:spTree>
    <p:extLst>
      <p:ext uri="{BB962C8B-B14F-4D97-AF65-F5344CB8AC3E}">
        <p14:creationId xmlns:p14="http://schemas.microsoft.com/office/powerpoint/2010/main" val="360823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255844-B022-B940-A67A-F051FB1B0FE4}"/>
              </a:ext>
            </a:extLst>
          </p:cNvPr>
          <p:cNvSpPr txBox="1"/>
          <p:nvPr/>
        </p:nvSpPr>
        <p:spPr>
          <a:xfrm>
            <a:off x="201175" y="329184"/>
            <a:ext cx="4530407" cy="769441"/>
          </a:xfrm>
          <a:prstGeom prst="rect">
            <a:avLst/>
          </a:prstGeom>
          <a:noFill/>
        </p:spPr>
        <p:txBody>
          <a:bodyPr wrap="none" rtlCol="0">
            <a:spAutoFit/>
          </a:bodyPr>
          <a:lstStyle/>
          <a:p>
            <a:r>
              <a:rPr lang="en-GB" sz="4400" dirty="0">
                <a:latin typeface="Delicious Adventures" pitchFamily="2" charset="0"/>
              </a:rPr>
              <a:t>Maths Challenges…</a:t>
            </a:r>
          </a:p>
        </p:txBody>
      </p:sp>
      <p:sp>
        <p:nvSpPr>
          <p:cNvPr id="5" name="TextBox 4">
            <a:extLst>
              <a:ext uri="{FF2B5EF4-FFF2-40B4-BE49-F238E27FC236}">
                <a16:creationId xmlns:a16="http://schemas.microsoft.com/office/drawing/2014/main" id="{B15D681C-B23E-3D4B-A320-3BCCDE9BDDC2}"/>
              </a:ext>
            </a:extLst>
          </p:cNvPr>
          <p:cNvSpPr txBox="1"/>
          <p:nvPr/>
        </p:nvSpPr>
        <p:spPr>
          <a:xfrm>
            <a:off x="347472" y="1098624"/>
            <a:ext cx="6163056" cy="584775"/>
          </a:xfrm>
          <a:prstGeom prst="rect">
            <a:avLst/>
          </a:prstGeom>
          <a:noFill/>
        </p:spPr>
        <p:txBody>
          <a:bodyPr wrap="square" rtlCol="0">
            <a:spAutoFit/>
          </a:bodyPr>
          <a:lstStyle/>
          <a:p>
            <a:r>
              <a:rPr lang="en-GB" sz="1600" dirty="0"/>
              <a:t>Can you solve all the Maths challenges?</a:t>
            </a:r>
          </a:p>
          <a:p>
            <a:r>
              <a:rPr lang="en-GB" sz="1600" dirty="0"/>
              <a:t>They get more difficult as you get them..</a:t>
            </a:r>
          </a:p>
        </p:txBody>
      </p:sp>
      <p:graphicFrame>
        <p:nvGraphicFramePr>
          <p:cNvPr id="12" name="Table 11">
            <a:extLst>
              <a:ext uri="{FF2B5EF4-FFF2-40B4-BE49-F238E27FC236}">
                <a16:creationId xmlns:a16="http://schemas.microsoft.com/office/drawing/2014/main" id="{22D4ED6D-0808-8F4C-9111-1569F3709FE8}"/>
              </a:ext>
            </a:extLst>
          </p:cNvPr>
          <p:cNvGraphicFramePr>
            <a:graphicFrameLocks noGrp="1"/>
          </p:cNvGraphicFramePr>
          <p:nvPr>
            <p:extLst>
              <p:ext uri="{D42A27DB-BD31-4B8C-83A1-F6EECF244321}">
                <p14:modId xmlns:p14="http://schemas.microsoft.com/office/powerpoint/2010/main" val="1966445130"/>
              </p:ext>
            </p:extLst>
          </p:nvPr>
        </p:nvGraphicFramePr>
        <p:xfrm>
          <a:off x="347472" y="1819656"/>
          <a:ext cx="6163056" cy="7543801"/>
        </p:xfrm>
        <a:graphic>
          <a:graphicData uri="http://schemas.openxmlformats.org/drawingml/2006/table">
            <a:tbl>
              <a:tblPr firstRow="1" bandRow="1">
                <a:tableStyleId>{5C22544A-7EE6-4342-B048-85BDC9FD1C3A}</a:tableStyleId>
              </a:tblPr>
              <a:tblGrid>
                <a:gridCol w="6163056">
                  <a:extLst>
                    <a:ext uri="{9D8B030D-6E8A-4147-A177-3AD203B41FA5}">
                      <a16:colId xmlns:a16="http://schemas.microsoft.com/office/drawing/2014/main" val="4135352958"/>
                    </a:ext>
                  </a:extLst>
                </a:gridCol>
              </a:tblGrid>
              <a:tr h="217804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78615"/>
                  </a:ext>
                </a:extLst>
              </a:tr>
              <a:tr h="249289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495075"/>
                  </a:ext>
                </a:extLst>
              </a:tr>
              <a:tr h="287285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765449"/>
                  </a:ext>
                </a:extLst>
              </a:tr>
            </a:tbl>
          </a:graphicData>
        </a:graphic>
      </p:graphicFrame>
      <p:pic>
        <p:nvPicPr>
          <p:cNvPr id="7" name="Picture 6" descr="A close up of text on a white background&#10;&#10;Description automatically generated">
            <a:extLst>
              <a:ext uri="{FF2B5EF4-FFF2-40B4-BE49-F238E27FC236}">
                <a16:creationId xmlns:a16="http://schemas.microsoft.com/office/drawing/2014/main" id="{A92B8AC2-A515-6241-8FAD-9F42F4FCC15D}"/>
              </a:ext>
            </a:extLst>
          </p:cNvPr>
          <p:cNvPicPr>
            <a:picLocks noChangeAspect="1"/>
          </p:cNvPicPr>
          <p:nvPr/>
        </p:nvPicPr>
        <p:blipFill>
          <a:blip r:embed="rId3"/>
          <a:stretch>
            <a:fillRect/>
          </a:stretch>
        </p:blipFill>
        <p:spPr>
          <a:xfrm>
            <a:off x="504634" y="1899713"/>
            <a:ext cx="2081404" cy="199713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069FFC-1AAB-B84B-9E44-8E526BFA9221}"/>
              </a:ext>
            </a:extLst>
          </p:cNvPr>
          <p:cNvPicPr>
            <a:picLocks noChangeAspect="1"/>
          </p:cNvPicPr>
          <p:nvPr/>
        </p:nvPicPr>
        <p:blipFill rotWithShape="1">
          <a:blip r:embed="rId4"/>
          <a:srcRect t="13420" r="18383"/>
          <a:stretch/>
        </p:blipFill>
        <p:spPr>
          <a:xfrm>
            <a:off x="3846197" y="4066965"/>
            <a:ext cx="2609467" cy="2174977"/>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7B37DC66-4EBC-A742-AD95-FBCE8774434A}"/>
              </a:ext>
            </a:extLst>
          </p:cNvPr>
          <p:cNvPicPr>
            <a:picLocks noChangeAspect="1"/>
          </p:cNvPicPr>
          <p:nvPr/>
        </p:nvPicPr>
        <p:blipFill>
          <a:blip r:embed="rId5"/>
          <a:stretch>
            <a:fillRect/>
          </a:stretch>
        </p:blipFill>
        <p:spPr>
          <a:xfrm>
            <a:off x="504634" y="6504388"/>
            <a:ext cx="2404873" cy="2721052"/>
          </a:xfrm>
          <a:prstGeom prst="rect">
            <a:avLst/>
          </a:prstGeom>
        </p:spPr>
      </p:pic>
    </p:spTree>
    <p:extLst>
      <p:ext uri="{BB962C8B-B14F-4D97-AF65-F5344CB8AC3E}">
        <p14:creationId xmlns:p14="http://schemas.microsoft.com/office/powerpoint/2010/main" val="3196443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312517" y="259337"/>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Key Skills… </a:t>
            </a:r>
          </a:p>
        </p:txBody>
      </p:sp>
      <p:sp>
        <p:nvSpPr>
          <p:cNvPr id="9" name="TextBox 8">
            <a:extLst>
              <a:ext uri="{FF2B5EF4-FFF2-40B4-BE49-F238E27FC236}">
                <a16:creationId xmlns:a16="http://schemas.microsoft.com/office/drawing/2014/main" id="{C42A2150-761D-3747-A3E8-20F7BA5B1571}"/>
              </a:ext>
            </a:extLst>
          </p:cNvPr>
          <p:cNvSpPr txBox="1"/>
          <p:nvPr/>
        </p:nvSpPr>
        <p:spPr>
          <a:xfrm>
            <a:off x="393539" y="1220012"/>
            <a:ext cx="5399491" cy="584775"/>
          </a:xfrm>
          <a:prstGeom prst="rect">
            <a:avLst/>
          </a:prstGeom>
          <a:noFill/>
        </p:spPr>
        <p:txBody>
          <a:bodyPr wrap="none" rtlCol="0">
            <a:spAutoFit/>
          </a:bodyPr>
          <a:lstStyle/>
          <a:p>
            <a:r>
              <a:rPr lang="en-GB" sz="1600" dirty="0"/>
              <a:t>When you get to a page like this, spend 10 minutes completing</a:t>
            </a:r>
          </a:p>
          <a:p>
            <a:r>
              <a:rPr lang="en-GB" sz="1600" dirty="0"/>
              <a:t>the skills check questions based on topics from Y6. </a:t>
            </a:r>
          </a:p>
        </p:txBody>
      </p:sp>
      <p:pic>
        <p:nvPicPr>
          <p:cNvPr id="4" name="Picture 3" descr="A screenshot of a cell phone&#10;&#10;Description automatically generated">
            <a:extLst>
              <a:ext uri="{FF2B5EF4-FFF2-40B4-BE49-F238E27FC236}">
                <a16:creationId xmlns:a16="http://schemas.microsoft.com/office/drawing/2014/main" id="{CFA2D750-3A85-DC47-9C0D-25E0124475F6}"/>
              </a:ext>
            </a:extLst>
          </p:cNvPr>
          <p:cNvPicPr>
            <a:picLocks noChangeAspect="1"/>
          </p:cNvPicPr>
          <p:nvPr/>
        </p:nvPicPr>
        <p:blipFill>
          <a:blip r:embed="rId2"/>
          <a:stretch>
            <a:fillRect/>
          </a:stretch>
        </p:blipFill>
        <p:spPr>
          <a:xfrm>
            <a:off x="0" y="1555010"/>
            <a:ext cx="6858000" cy="4962573"/>
          </a:xfrm>
          <a:prstGeom prst="rect">
            <a:avLst/>
          </a:prstGeom>
        </p:spPr>
      </p:pic>
      <p:sp>
        <p:nvSpPr>
          <p:cNvPr id="2" name="Rectangle 1">
            <a:extLst>
              <a:ext uri="{FF2B5EF4-FFF2-40B4-BE49-F238E27FC236}">
                <a16:creationId xmlns:a16="http://schemas.microsoft.com/office/drawing/2014/main" id="{2E33EB37-1FD2-2448-81B9-5B6C74089999}"/>
              </a:ext>
            </a:extLst>
          </p:cNvPr>
          <p:cNvSpPr/>
          <p:nvPr/>
        </p:nvSpPr>
        <p:spPr>
          <a:xfrm>
            <a:off x="1952491" y="6711015"/>
            <a:ext cx="1273105" cy="369332"/>
          </a:xfrm>
          <a:prstGeom prst="rect">
            <a:avLst/>
          </a:prstGeom>
        </p:spPr>
        <p:txBody>
          <a:bodyPr wrap="none">
            <a:spAutoFit/>
          </a:bodyPr>
          <a:lstStyle/>
          <a:p>
            <a:r>
              <a:rPr lang="en-GB" b="1" u="sng" dirty="0" err="1">
                <a:solidFill>
                  <a:srgbClr val="000000"/>
                </a:solidFill>
                <a:latin typeface="Calibri" panose="020F0502020204030204" pitchFamily="34" charset="0"/>
              </a:rPr>
              <a:t>Ramanujan</a:t>
            </a:r>
            <a:endParaRPr lang="en-GB" b="1" u="sng" dirty="0"/>
          </a:p>
        </p:txBody>
      </p:sp>
      <p:sp>
        <p:nvSpPr>
          <p:cNvPr id="6" name="Rectangle 5">
            <a:extLst>
              <a:ext uri="{FF2B5EF4-FFF2-40B4-BE49-F238E27FC236}">
                <a16:creationId xmlns:a16="http://schemas.microsoft.com/office/drawing/2014/main" id="{A74CACE2-A7B3-BA46-9FA0-72C0B473E8BA}"/>
              </a:ext>
            </a:extLst>
          </p:cNvPr>
          <p:cNvSpPr/>
          <p:nvPr/>
        </p:nvSpPr>
        <p:spPr>
          <a:xfrm>
            <a:off x="1778697" y="6638796"/>
            <a:ext cx="4718852" cy="30240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778697" y="7077548"/>
            <a:ext cx="4718852" cy="2031325"/>
          </a:xfrm>
          <a:prstGeom prst="rect">
            <a:avLst/>
          </a:prstGeom>
        </p:spPr>
        <p:txBody>
          <a:bodyPr wrap="square">
            <a:spAutoFit/>
          </a:bodyPr>
          <a:lstStyle/>
          <a:p>
            <a:r>
              <a:rPr lang="en-GB" b="1" dirty="0" err="1">
                <a:solidFill>
                  <a:srgbClr val="1A1A1A"/>
                </a:solidFill>
                <a:latin typeface="Georgia" panose="02040502050405020303" pitchFamily="18" charset="0"/>
              </a:rPr>
              <a:t>Srinivasa</a:t>
            </a:r>
            <a:r>
              <a:rPr lang="en-GB" b="1" dirty="0">
                <a:solidFill>
                  <a:srgbClr val="1A1A1A"/>
                </a:solidFill>
                <a:latin typeface="Georgia" panose="02040502050405020303" pitchFamily="18" charset="0"/>
              </a:rPr>
              <a:t> </a:t>
            </a:r>
            <a:r>
              <a:rPr lang="en-GB" b="1" dirty="0" err="1">
                <a:solidFill>
                  <a:srgbClr val="1A1A1A"/>
                </a:solidFill>
                <a:latin typeface="Georgia" panose="02040502050405020303" pitchFamily="18" charset="0"/>
              </a:rPr>
              <a:t>Ramanujan</a:t>
            </a:r>
            <a:endParaRPr lang="en-GB" dirty="0">
              <a:solidFill>
                <a:srgbClr val="1A1A1A"/>
              </a:solidFill>
              <a:latin typeface="Georgia" panose="02040502050405020303" pitchFamily="18" charset="0"/>
            </a:endParaRPr>
          </a:p>
          <a:p>
            <a:pPr marL="285750" indent="-285750">
              <a:buFont typeface="Arial" panose="020B0604020202020204" pitchFamily="34" charset="0"/>
              <a:buChar char="•"/>
            </a:pPr>
            <a:r>
              <a:rPr lang="en-GB" dirty="0">
                <a:solidFill>
                  <a:srgbClr val="1A1A1A"/>
                </a:solidFill>
                <a:latin typeface="Georgia" panose="02040502050405020303" pitchFamily="18" charset="0"/>
              </a:rPr>
              <a:t>born December 22, 1887 in </a:t>
            </a:r>
            <a:r>
              <a:rPr lang="en-GB" dirty="0">
                <a:solidFill>
                  <a:srgbClr val="14599D"/>
                </a:solidFill>
                <a:latin typeface="Georgia" panose="02040502050405020303" pitchFamily="18" charset="0"/>
                <a:hlinkClick r:id="rId3"/>
              </a:rPr>
              <a:t>Erode</a:t>
            </a:r>
            <a:r>
              <a:rPr lang="en-GB" dirty="0">
                <a:solidFill>
                  <a:srgbClr val="1A1A1A"/>
                </a:solidFill>
                <a:latin typeface="Georgia" panose="02040502050405020303" pitchFamily="18" charset="0"/>
              </a:rPr>
              <a:t>, India</a:t>
            </a:r>
          </a:p>
          <a:p>
            <a:pPr marL="285750" indent="-285750">
              <a:buFont typeface="Arial" panose="020B0604020202020204" pitchFamily="34" charset="0"/>
              <a:buChar char="•"/>
            </a:pPr>
            <a:r>
              <a:rPr lang="en-GB" dirty="0">
                <a:solidFill>
                  <a:srgbClr val="1A1A1A"/>
                </a:solidFill>
                <a:latin typeface="Georgia" panose="02040502050405020303" pitchFamily="18" charset="0"/>
              </a:rPr>
              <a:t>died April 26, 1920 in </a:t>
            </a:r>
            <a:r>
              <a:rPr lang="en-GB" dirty="0" err="1">
                <a:solidFill>
                  <a:srgbClr val="1A1A1A"/>
                </a:solidFill>
                <a:latin typeface="Georgia" panose="02040502050405020303" pitchFamily="18" charset="0"/>
              </a:rPr>
              <a:t>Kumbakonam</a:t>
            </a:r>
            <a:r>
              <a:rPr lang="en-GB" dirty="0">
                <a:solidFill>
                  <a:srgbClr val="1A1A1A"/>
                </a:solidFill>
                <a:latin typeface="Georgia" panose="02040502050405020303" pitchFamily="18" charset="0"/>
              </a:rPr>
              <a:t>.</a:t>
            </a:r>
          </a:p>
          <a:p>
            <a:pPr marL="285750" indent="-285750">
              <a:buFont typeface="Arial" panose="020B0604020202020204" pitchFamily="34" charset="0"/>
              <a:buChar char="•"/>
            </a:pPr>
            <a:r>
              <a:rPr lang="en-GB" dirty="0">
                <a:solidFill>
                  <a:srgbClr val="1A1A1A"/>
                </a:solidFill>
                <a:latin typeface="Georgia" panose="02040502050405020303" pitchFamily="18" charset="0"/>
              </a:rPr>
              <a:t>He was an Indian mathematician whose contributions to the </a:t>
            </a:r>
            <a:r>
              <a:rPr lang="en-GB" dirty="0">
                <a:solidFill>
                  <a:srgbClr val="14599D"/>
                </a:solidFill>
                <a:latin typeface="Georgia" panose="02040502050405020303" pitchFamily="18" charset="0"/>
                <a:hlinkClick r:id="rId4"/>
              </a:rPr>
              <a:t>theory of numbers</a:t>
            </a:r>
            <a:r>
              <a:rPr lang="en-GB" dirty="0">
                <a:solidFill>
                  <a:srgbClr val="1A1A1A"/>
                </a:solidFill>
                <a:latin typeface="Georgia" panose="02040502050405020303" pitchFamily="18" charset="0"/>
              </a:rPr>
              <a:t> include pioneering discoveries of the properties of the partition function.</a:t>
            </a:r>
            <a:endParaRPr lang="en-GB" dirty="0"/>
          </a:p>
        </p:txBody>
      </p:sp>
    </p:spTree>
    <p:extLst>
      <p:ext uri="{BB962C8B-B14F-4D97-AF65-F5344CB8AC3E}">
        <p14:creationId xmlns:p14="http://schemas.microsoft.com/office/powerpoint/2010/main" val="350708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255844-B022-B940-A67A-F051FB1B0FE4}"/>
              </a:ext>
            </a:extLst>
          </p:cNvPr>
          <p:cNvSpPr txBox="1"/>
          <p:nvPr/>
        </p:nvSpPr>
        <p:spPr>
          <a:xfrm>
            <a:off x="347472" y="329184"/>
            <a:ext cx="4530407" cy="769441"/>
          </a:xfrm>
          <a:prstGeom prst="rect">
            <a:avLst/>
          </a:prstGeom>
          <a:noFill/>
        </p:spPr>
        <p:txBody>
          <a:bodyPr wrap="none" rtlCol="0">
            <a:spAutoFit/>
          </a:bodyPr>
          <a:lstStyle/>
          <a:p>
            <a:r>
              <a:rPr lang="en-GB" sz="4400" dirty="0">
                <a:latin typeface="Delicious Adventures" pitchFamily="2" charset="0"/>
              </a:rPr>
              <a:t>Maths Challenges…</a:t>
            </a:r>
          </a:p>
        </p:txBody>
      </p:sp>
      <p:sp>
        <p:nvSpPr>
          <p:cNvPr id="5" name="TextBox 4">
            <a:extLst>
              <a:ext uri="{FF2B5EF4-FFF2-40B4-BE49-F238E27FC236}">
                <a16:creationId xmlns:a16="http://schemas.microsoft.com/office/drawing/2014/main" id="{B15D681C-B23E-3D4B-A320-3BCCDE9BDDC2}"/>
              </a:ext>
            </a:extLst>
          </p:cNvPr>
          <p:cNvSpPr txBox="1"/>
          <p:nvPr/>
        </p:nvSpPr>
        <p:spPr>
          <a:xfrm>
            <a:off x="347472" y="1098624"/>
            <a:ext cx="6163056" cy="584775"/>
          </a:xfrm>
          <a:prstGeom prst="rect">
            <a:avLst/>
          </a:prstGeom>
          <a:noFill/>
        </p:spPr>
        <p:txBody>
          <a:bodyPr wrap="square" rtlCol="0">
            <a:spAutoFit/>
          </a:bodyPr>
          <a:lstStyle/>
          <a:p>
            <a:r>
              <a:rPr lang="en-GB" sz="1600" dirty="0"/>
              <a:t>Can you solve all the Maths challenges?</a:t>
            </a:r>
          </a:p>
          <a:p>
            <a:r>
              <a:rPr lang="en-GB" sz="1600" dirty="0"/>
              <a:t>They get more difficult as you get them..</a:t>
            </a:r>
          </a:p>
        </p:txBody>
      </p:sp>
      <p:graphicFrame>
        <p:nvGraphicFramePr>
          <p:cNvPr id="12" name="Table 11">
            <a:extLst>
              <a:ext uri="{FF2B5EF4-FFF2-40B4-BE49-F238E27FC236}">
                <a16:creationId xmlns:a16="http://schemas.microsoft.com/office/drawing/2014/main" id="{22D4ED6D-0808-8F4C-9111-1569F3709FE8}"/>
              </a:ext>
            </a:extLst>
          </p:cNvPr>
          <p:cNvGraphicFramePr>
            <a:graphicFrameLocks noGrp="1"/>
          </p:cNvGraphicFramePr>
          <p:nvPr/>
        </p:nvGraphicFramePr>
        <p:xfrm>
          <a:off x="347472" y="1819656"/>
          <a:ext cx="6163056" cy="7767257"/>
        </p:xfrm>
        <a:graphic>
          <a:graphicData uri="http://schemas.openxmlformats.org/drawingml/2006/table">
            <a:tbl>
              <a:tblPr firstRow="1" bandRow="1">
                <a:tableStyleId>{5C22544A-7EE6-4342-B048-85BDC9FD1C3A}</a:tableStyleId>
              </a:tblPr>
              <a:tblGrid>
                <a:gridCol w="6163056">
                  <a:extLst>
                    <a:ext uri="{9D8B030D-6E8A-4147-A177-3AD203B41FA5}">
                      <a16:colId xmlns:a16="http://schemas.microsoft.com/office/drawing/2014/main" val="4135352958"/>
                    </a:ext>
                  </a:extLst>
                </a:gridCol>
              </a:tblGrid>
              <a:tr h="210940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78615"/>
                  </a:ext>
                </a:extLst>
              </a:tr>
              <a:tr h="241432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495075"/>
                  </a:ext>
                </a:extLst>
              </a:tr>
              <a:tr h="324352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765449"/>
                  </a:ext>
                </a:extLst>
              </a:tr>
            </a:tbl>
          </a:graphicData>
        </a:graphic>
      </p:graphicFrame>
      <p:pic>
        <p:nvPicPr>
          <p:cNvPr id="8" name="Picture 7" descr="A screenshot of a cell phone&#10;&#10;Description automatically generated">
            <a:extLst>
              <a:ext uri="{FF2B5EF4-FFF2-40B4-BE49-F238E27FC236}">
                <a16:creationId xmlns:a16="http://schemas.microsoft.com/office/drawing/2014/main" id="{FB01ADD4-4B0B-8346-93CC-3BAE5076F1EA}"/>
              </a:ext>
            </a:extLst>
          </p:cNvPr>
          <p:cNvPicPr>
            <a:picLocks noChangeAspect="1"/>
          </p:cNvPicPr>
          <p:nvPr/>
        </p:nvPicPr>
        <p:blipFill>
          <a:blip r:embed="rId3"/>
          <a:stretch>
            <a:fillRect/>
          </a:stretch>
        </p:blipFill>
        <p:spPr>
          <a:xfrm>
            <a:off x="2731021" y="4256152"/>
            <a:ext cx="3740990" cy="1447132"/>
          </a:xfrm>
          <a:prstGeom prst="rect">
            <a:avLst/>
          </a:prstGeom>
        </p:spPr>
      </p:pic>
      <p:pic>
        <p:nvPicPr>
          <p:cNvPr id="13" name="Picture 12" descr="A close up of a map&#10;&#10;Description automatically generated">
            <a:extLst>
              <a:ext uri="{FF2B5EF4-FFF2-40B4-BE49-F238E27FC236}">
                <a16:creationId xmlns:a16="http://schemas.microsoft.com/office/drawing/2014/main" id="{3A319E16-D576-7248-8119-6A2AC9427194}"/>
              </a:ext>
            </a:extLst>
          </p:cNvPr>
          <p:cNvPicPr>
            <a:picLocks noChangeAspect="1"/>
          </p:cNvPicPr>
          <p:nvPr/>
        </p:nvPicPr>
        <p:blipFill>
          <a:blip r:embed="rId4"/>
          <a:stretch>
            <a:fillRect/>
          </a:stretch>
        </p:blipFill>
        <p:spPr>
          <a:xfrm>
            <a:off x="404879" y="6397914"/>
            <a:ext cx="2867709" cy="3109432"/>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2C9623AB-4B12-8049-B742-6453E63437E1}"/>
              </a:ext>
            </a:extLst>
          </p:cNvPr>
          <p:cNvPicPr>
            <a:picLocks noChangeAspect="1"/>
          </p:cNvPicPr>
          <p:nvPr/>
        </p:nvPicPr>
        <p:blipFill rotWithShape="1">
          <a:blip r:embed="rId5"/>
          <a:srcRect b="59221"/>
          <a:stretch/>
        </p:blipFill>
        <p:spPr>
          <a:xfrm>
            <a:off x="404879" y="1949702"/>
            <a:ext cx="3492500" cy="1242948"/>
          </a:xfrm>
          <a:prstGeom prst="rect">
            <a:avLst/>
          </a:prstGeom>
        </p:spPr>
      </p:pic>
    </p:spTree>
    <p:extLst>
      <p:ext uri="{BB962C8B-B14F-4D97-AF65-F5344CB8AC3E}">
        <p14:creationId xmlns:p14="http://schemas.microsoft.com/office/powerpoint/2010/main" val="80612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ADD07E-E4CD-B54E-B693-DD8B87D92CA3}"/>
              </a:ext>
            </a:extLst>
          </p:cNvPr>
          <p:cNvSpPr txBox="1">
            <a:spLocks/>
          </p:cNvSpPr>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Cross Number…</a:t>
            </a:r>
          </a:p>
        </p:txBody>
      </p:sp>
      <p:sp>
        <p:nvSpPr>
          <p:cNvPr id="5" name="TextBox 4">
            <a:extLst>
              <a:ext uri="{FF2B5EF4-FFF2-40B4-BE49-F238E27FC236}">
                <a16:creationId xmlns:a16="http://schemas.microsoft.com/office/drawing/2014/main" id="{267AF72E-89CD-B34C-9E5C-3FB7595B68E7}"/>
              </a:ext>
            </a:extLst>
          </p:cNvPr>
          <p:cNvSpPr txBox="1"/>
          <p:nvPr/>
        </p:nvSpPr>
        <p:spPr>
          <a:xfrm>
            <a:off x="-571848" y="977022"/>
            <a:ext cx="6375230" cy="338554"/>
          </a:xfrm>
          <a:prstGeom prst="rect">
            <a:avLst/>
          </a:prstGeom>
          <a:noFill/>
        </p:spPr>
        <p:txBody>
          <a:bodyPr wrap="square" rtlCol="0">
            <a:spAutoFit/>
          </a:bodyPr>
          <a:lstStyle/>
          <a:p>
            <a:pPr algn="ctr"/>
            <a:r>
              <a:rPr lang="en-GB" sz="1600" dirty="0">
                <a:latin typeface="KG WhY yOu GoTtA Be So MeAn" panose="02000506000000020004" pitchFamily="2" charset="77"/>
              </a:rPr>
              <a:t>Use the questions below to complete the cross number. </a:t>
            </a:r>
          </a:p>
        </p:txBody>
      </p:sp>
      <p:pic>
        <p:nvPicPr>
          <p:cNvPr id="3" name="Picture 2" descr="A picture containing crossword, text, pizza, fruit&#10;&#10;Description automatically generated">
            <a:extLst>
              <a:ext uri="{FF2B5EF4-FFF2-40B4-BE49-F238E27FC236}">
                <a16:creationId xmlns:a16="http://schemas.microsoft.com/office/drawing/2014/main" id="{022CE574-7C4D-F14C-8628-51893F350A35}"/>
              </a:ext>
            </a:extLst>
          </p:cNvPr>
          <p:cNvPicPr>
            <a:picLocks noChangeAspect="1"/>
          </p:cNvPicPr>
          <p:nvPr/>
        </p:nvPicPr>
        <p:blipFill>
          <a:blip r:embed="rId2"/>
          <a:stretch>
            <a:fillRect/>
          </a:stretch>
        </p:blipFill>
        <p:spPr>
          <a:xfrm>
            <a:off x="1377948" y="1346158"/>
            <a:ext cx="4102100" cy="4064000"/>
          </a:xfrm>
          <a:prstGeom prst="rect">
            <a:avLst/>
          </a:prstGeom>
        </p:spPr>
      </p:pic>
      <p:pic>
        <p:nvPicPr>
          <p:cNvPr id="11" name="Picture 10" descr="A close up of a newspaper&#10;&#10;Description automatically generated">
            <a:extLst>
              <a:ext uri="{FF2B5EF4-FFF2-40B4-BE49-F238E27FC236}">
                <a16:creationId xmlns:a16="http://schemas.microsoft.com/office/drawing/2014/main" id="{C48D084C-4B82-2846-957C-FC2CCB436A12}"/>
              </a:ext>
            </a:extLst>
          </p:cNvPr>
          <p:cNvPicPr>
            <a:picLocks noChangeAspect="1"/>
          </p:cNvPicPr>
          <p:nvPr/>
        </p:nvPicPr>
        <p:blipFill>
          <a:blip r:embed="rId3"/>
          <a:stretch>
            <a:fillRect/>
          </a:stretch>
        </p:blipFill>
        <p:spPr>
          <a:xfrm>
            <a:off x="1056471" y="5679226"/>
            <a:ext cx="4746911" cy="4114800"/>
          </a:xfrm>
          <a:prstGeom prst="rect">
            <a:avLst/>
          </a:prstGeom>
        </p:spPr>
      </p:pic>
      <p:sp>
        <p:nvSpPr>
          <p:cNvPr id="19" name="TextBox 18">
            <a:extLst>
              <a:ext uri="{FF2B5EF4-FFF2-40B4-BE49-F238E27FC236}">
                <a16:creationId xmlns:a16="http://schemas.microsoft.com/office/drawing/2014/main" id="{C4883117-5B45-8745-AEB8-927E9149CBCE}"/>
              </a:ext>
            </a:extLst>
          </p:cNvPr>
          <p:cNvSpPr txBox="1"/>
          <p:nvPr/>
        </p:nvSpPr>
        <p:spPr>
          <a:xfrm>
            <a:off x="1667934" y="5393851"/>
            <a:ext cx="793294" cy="369332"/>
          </a:xfrm>
          <a:prstGeom prst="rect">
            <a:avLst/>
          </a:prstGeom>
          <a:noFill/>
        </p:spPr>
        <p:txBody>
          <a:bodyPr wrap="none" rtlCol="0">
            <a:spAutoFit/>
          </a:bodyPr>
          <a:lstStyle/>
          <a:p>
            <a:r>
              <a:rPr lang="en-GB" dirty="0">
                <a:latin typeface="KG WhY yOu GoTtA Be So MeAn" panose="02000506000000020004" pitchFamily="2" charset="77"/>
              </a:rPr>
              <a:t>Across</a:t>
            </a:r>
          </a:p>
        </p:txBody>
      </p:sp>
      <p:sp>
        <p:nvSpPr>
          <p:cNvPr id="21" name="TextBox 20">
            <a:extLst>
              <a:ext uri="{FF2B5EF4-FFF2-40B4-BE49-F238E27FC236}">
                <a16:creationId xmlns:a16="http://schemas.microsoft.com/office/drawing/2014/main" id="{3E955A78-5D17-0F43-81A3-22AC2D7BEF44}"/>
              </a:ext>
            </a:extLst>
          </p:cNvPr>
          <p:cNvSpPr txBox="1"/>
          <p:nvPr/>
        </p:nvSpPr>
        <p:spPr>
          <a:xfrm>
            <a:off x="4241801" y="5360026"/>
            <a:ext cx="664734" cy="369332"/>
          </a:xfrm>
          <a:prstGeom prst="rect">
            <a:avLst/>
          </a:prstGeom>
          <a:noFill/>
        </p:spPr>
        <p:txBody>
          <a:bodyPr wrap="none" rtlCol="0">
            <a:spAutoFit/>
          </a:bodyPr>
          <a:lstStyle/>
          <a:p>
            <a:r>
              <a:rPr lang="en-GB" dirty="0">
                <a:latin typeface="KG WhY yOu GoTtA Be So MeAn" panose="02000506000000020004" pitchFamily="2" charset="77"/>
              </a:rPr>
              <a:t>down</a:t>
            </a:r>
          </a:p>
        </p:txBody>
      </p:sp>
      <p:sp>
        <p:nvSpPr>
          <p:cNvPr id="22" name="TextBox 21">
            <a:extLst>
              <a:ext uri="{FF2B5EF4-FFF2-40B4-BE49-F238E27FC236}">
                <a16:creationId xmlns:a16="http://schemas.microsoft.com/office/drawing/2014/main" id="{49711B01-39FA-BE44-A26E-83FD34FF68EE}"/>
              </a:ext>
            </a:extLst>
          </p:cNvPr>
          <p:cNvSpPr txBox="1"/>
          <p:nvPr/>
        </p:nvSpPr>
        <p:spPr>
          <a:xfrm>
            <a:off x="1600201" y="1526642"/>
            <a:ext cx="301686" cy="369332"/>
          </a:xfrm>
          <a:prstGeom prst="rect">
            <a:avLst/>
          </a:prstGeom>
          <a:noFill/>
        </p:spPr>
        <p:txBody>
          <a:bodyPr wrap="none" rtlCol="0">
            <a:spAutoFit/>
          </a:bodyPr>
          <a:lstStyle/>
          <a:p>
            <a:r>
              <a:rPr lang="en-GB" dirty="0"/>
              <a:t>2</a:t>
            </a:r>
          </a:p>
        </p:txBody>
      </p:sp>
      <p:sp>
        <p:nvSpPr>
          <p:cNvPr id="23" name="TextBox 22">
            <a:extLst>
              <a:ext uri="{FF2B5EF4-FFF2-40B4-BE49-F238E27FC236}">
                <a16:creationId xmlns:a16="http://schemas.microsoft.com/office/drawing/2014/main" id="{BBC1F80C-AB36-3F4F-A305-63EC56A45D0E}"/>
              </a:ext>
            </a:extLst>
          </p:cNvPr>
          <p:cNvSpPr txBox="1"/>
          <p:nvPr/>
        </p:nvSpPr>
        <p:spPr>
          <a:xfrm>
            <a:off x="1973297" y="1526642"/>
            <a:ext cx="301686" cy="369332"/>
          </a:xfrm>
          <a:prstGeom prst="rect">
            <a:avLst/>
          </a:prstGeom>
          <a:noFill/>
        </p:spPr>
        <p:txBody>
          <a:bodyPr wrap="none" rtlCol="0">
            <a:spAutoFit/>
          </a:bodyPr>
          <a:lstStyle/>
          <a:p>
            <a:r>
              <a:rPr lang="en-GB" dirty="0"/>
              <a:t>1</a:t>
            </a:r>
          </a:p>
        </p:txBody>
      </p:sp>
    </p:spTree>
    <p:extLst>
      <p:ext uri="{BB962C8B-B14F-4D97-AF65-F5344CB8AC3E}">
        <p14:creationId xmlns:p14="http://schemas.microsoft.com/office/powerpoint/2010/main" val="2576664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0505" y="4938678"/>
            <a:ext cx="5244657" cy="4693837"/>
          </a:xfrm>
        </p:spPr>
        <p:txBody>
          <a:bodyPr>
            <a:normAutofit fontScale="85000" lnSpcReduction="20000"/>
          </a:bodyPr>
          <a:lstStyle/>
          <a:p>
            <a:r>
              <a:rPr lang="en-GB" sz="2300" dirty="0"/>
              <a:t>Archimedes of Syracuse was a Greek mathematician, physicist, engineer, inventor, and astronomer. Although few details of his life are known, he is regarded as one of the leading scientists in classical antiquity. Generally considered the greatest mathematician of antiquity and one of the greatest of all time.</a:t>
            </a:r>
          </a:p>
          <a:p>
            <a:r>
              <a:rPr lang="en-GB" sz="2300" dirty="0"/>
              <a:t>It is believed </a:t>
            </a:r>
            <a:r>
              <a:rPr lang="en-GB" sz="2300" b="1" dirty="0"/>
              <a:t>Archimedes</a:t>
            </a:r>
            <a:r>
              <a:rPr lang="en-GB" sz="2300" dirty="0"/>
              <a:t> was born 287 BC in </a:t>
            </a:r>
            <a:r>
              <a:rPr lang="en-GB" sz="2300" b="1" dirty="0"/>
              <a:t>Syracuse</a:t>
            </a:r>
            <a:r>
              <a:rPr lang="en-GB" sz="2300" dirty="0"/>
              <a:t> in Sicily, but we don't know his exact birth date. </a:t>
            </a:r>
            <a:r>
              <a:rPr lang="en-GB" sz="2300" b="1" dirty="0"/>
              <a:t>Archimedes</a:t>
            </a:r>
            <a:r>
              <a:rPr lang="en-GB" sz="2300" dirty="0"/>
              <a:t> was killed by a Roman soldier when the Romans were conquering </a:t>
            </a:r>
            <a:r>
              <a:rPr lang="en-GB" sz="2300" b="1" dirty="0"/>
              <a:t>Syracuse</a:t>
            </a:r>
            <a:r>
              <a:rPr lang="en-GB" sz="2300" dirty="0"/>
              <a:t>.; </a:t>
            </a:r>
            <a:r>
              <a:rPr lang="en-GB" sz="2300" b="1" dirty="0"/>
              <a:t>Archimedes</a:t>
            </a:r>
            <a:r>
              <a:rPr lang="en-GB" sz="2300" dirty="0"/>
              <a:t> didn't invent the simple machine called the lever, but he helped explain how the lever works. </a:t>
            </a:r>
          </a:p>
          <a:p>
            <a:r>
              <a:rPr lang="en-GB" sz="2300" dirty="0"/>
              <a:t>Archimedes was an </a:t>
            </a:r>
            <a:r>
              <a:rPr lang="en-GB" sz="2300" b="1" dirty="0">
                <a:hlinkClick r:id="rId2"/>
              </a:rPr>
              <a:t>inventor</a:t>
            </a:r>
            <a:r>
              <a:rPr lang="en-GB" sz="2300" dirty="0"/>
              <a:t>. He made mathematical discoveries as he solved everyday problems. He invented </a:t>
            </a:r>
            <a:r>
              <a:rPr lang="en-GB" sz="2300" b="1" dirty="0">
                <a:hlinkClick r:id="rId3"/>
              </a:rPr>
              <a:t>machines</a:t>
            </a:r>
            <a:r>
              <a:rPr lang="en-GB" sz="2300" dirty="0"/>
              <a:t> to move heavy objects, carry water, and fight battles. Archimedes recorded his discoveries so that others could learn from them.</a:t>
            </a:r>
          </a:p>
          <a:p>
            <a:endParaRPr lang="en-GB" dirty="0"/>
          </a:p>
        </p:txBody>
      </p:sp>
      <p:sp>
        <p:nvSpPr>
          <p:cNvPr id="4" name="TextBox 3"/>
          <p:cNvSpPr txBox="1"/>
          <p:nvPr/>
        </p:nvSpPr>
        <p:spPr>
          <a:xfrm>
            <a:off x="751562" y="1578280"/>
            <a:ext cx="4647156" cy="2585323"/>
          </a:xfrm>
          <a:prstGeom prst="rect">
            <a:avLst/>
          </a:prstGeom>
          <a:noFill/>
        </p:spPr>
        <p:txBody>
          <a:bodyPr wrap="square" rtlCol="0">
            <a:spAutoFit/>
          </a:bodyPr>
          <a:lstStyle/>
          <a:p>
            <a:r>
              <a:rPr lang="en-GB" b="1" dirty="0"/>
              <a:t>Isaac Newton</a:t>
            </a:r>
            <a:r>
              <a:rPr lang="en-GB" dirty="0"/>
              <a:t> is considered one of the most important scientists in history. Even Albert Einstein said that </a:t>
            </a:r>
            <a:r>
              <a:rPr lang="en-GB" b="1" dirty="0"/>
              <a:t>Isaac Newton</a:t>
            </a:r>
            <a:r>
              <a:rPr lang="en-GB" dirty="0"/>
              <a:t> was the smartest person that ever lived. During his lifetime </a:t>
            </a:r>
            <a:r>
              <a:rPr lang="en-GB" b="1" dirty="0"/>
              <a:t>Newton</a:t>
            </a:r>
            <a:r>
              <a:rPr lang="en-GB" dirty="0"/>
              <a:t> developed the theory of gravity, the laws of motion (which became the basis for physics ), a new type of mathematics called calculus, and made breakthroughs in the area of optics such as the reflecting telescope.</a:t>
            </a:r>
          </a:p>
        </p:txBody>
      </p:sp>
      <p:sp>
        <p:nvSpPr>
          <p:cNvPr id="2" name="TextBox 1"/>
          <p:cNvSpPr txBox="1"/>
          <p:nvPr/>
        </p:nvSpPr>
        <p:spPr>
          <a:xfrm>
            <a:off x="638827" y="388307"/>
            <a:ext cx="5010411" cy="646331"/>
          </a:xfrm>
          <a:prstGeom prst="rect">
            <a:avLst/>
          </a:prstGeom>
          <a:noFill/>
        </p:spPr>
        <p:txBody>
          <a:bodyPr wrap="square" rtlCol="0">
            <a:spAutoFit/>
          </a:bodyPr>
          <a:lstStyle/>
          <a:p>
            <a:r>
              <a:rPr lang="en-GB" dirty="0"/>
              <a:t>Some more information on famous mathematicians………..did you know that………</a:t>
            </a:r>
          </a:p>
        </p:txBody>
      </p:sp>
    </p:spTree>
    <p:extLst>
      <p:ext uri="{BB962C8B-B14F-4D97-AF65-F5344CB8AC3E}">
        <p14:creationId xmlns:p14="http://schemas.microsoft.com/office/powerpoint/2010/main" val="196322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D3E28-7C0B-954B-8A0B-97E30B4F2703}"/>
              </a:ext>
            </a:extLst>
          </p:cNvPr>
          <p:cNvSpPr>
            <a:spLocks noGrp="1"/>
          </p:cNvSpPr>
          <p:nvPr>
            <p:ph idx="1"/>
          </p:nvPr>
        </p:nvSpPr>
        <p:spPr>
          <a:xfrm>
            <a:off x="214314" y="1101724"/>
            <a:ext cx="6500812" cy="4962191"/>
          </a:xfrm>
        </p:spPr>
        <p:txBody>
          <a:bodyPr>
            <a:normAutofit/>
          </a:bodyPr>
          <a:lstStyle/>
          <a:p>
            <a:pPr marL="0" indent="0">
              <a:buNone/>
            </a:pPr>
            <a:r>
              <a:rPr lang="en-GB" sz="1600" dirty="0"/>
              <a:t>One of our favourite things to do on transition is to play the 24 game. The aim of the game is to be the first person to make the number 24. </a:t>
            </a:r>
          </a:p>
          <a:p>
            <a:pPr marL="0" indent="0">
              <a:buNone/>
            </a:pPr>
            <a:r>
              <a:rPr lang="en-GB" sz="1600" dirty="0"/>
              <a:t>For each game you have 4 numbers, you have to use </a:t>
            </a:r>
            <a:r>
              <a:rPr lang="en-GB" sz="1600" b="1" u="sng" dirty="0"/>
              <a:t>ALL </a:t>
            </a:r>
            <a:r>
              <a:rPr lang="en-GB" sz="1600" dirty="0"/>
              <a:t>four numbers, you can add, subtract, multiply or divide these to make 24. </a:t>
            </a:r>
          </a:p>
          <a:p>
            <a:pPr marL="0" indent="0">
              <a:buNone/>
            </a:pPr>
            <a:r>
              <a:rPr lang="en-GB" sz="1600" dirty="0"/>
              <a:t>Example:</a:t>
            </a:r>
          </a:p>
          <a:p>
            <a:pPr marL="0" indent="0" algn="ctr">
              <a:buNone/>
            </a:pPr>
            <a:r>
              <a:rPr lang="en-GB" sz="1600" dirty="0">
                <a:latin typeface="calendar note tfb" panose="02000500000000000000" pitchFamily="2" charset="77"/>
              </a:rPr>
              <a:t>2 2 6 8</a:t>
            </a:r>
          </a:p>
          <a:p>
            <a:pPr marL="0" indent="0" algn="ctr">
              <a:buNone/>
            </a:pPr>
            <a:r>
              <a:rPr lang="en-GB" sz="1600" dirty="0"/>
              <a:t>To make 24, I can do (8 - 2) x (6 – 2)</a:t>
            </a:r>
          </a:p>
          <a:p>
            <a:pPr marL="0" indent="0" algn="ctr">
              <a:buNone/>
            </a:pPr>
            <a:r>
              <a:rPr lang="en-GB" sz="1600" dirty="0"/>
              <a:t>8 -2 = 6 </a:t>
            </a:r>
          </a:p>
          <a:p>
            <a:pPr marL="0" indent="0" algn="ctr">
              <a:buNone/>
            </a:pPr>
            <a:r>
              <a:rPr lang="en-GB" sz="1600" dirty="0"/>
              <a:t>6 -2 = 4</a:t>
            </a:r>
          </a:p>
          <a:p>
            <a:pPr marL="0" indent="0" algn="ctr">
              <a:buNone/>
            </a:pPr>
            <a:r>
              <a:rPr lang="en-GB" sz="1600" dirty="0"/>
              <a:t>6 x 4 = 24</a:t>
            </a:r>
          </a:p>
          <a:p>
            <a:pPr marL="0" indent="0">
              <a:buNone/>
            </a:pPr>
            <a:r>
              <a:rPr lang="en-GB" sz="1600" dirty="0"/>
              <a:t>Now it’s your turn, the 24 cards are below they get harder as you go through.</a:t>
            </a:r>
          </a:p>
          <a:p>
            <a:pPr marL="0" indent="0" algn="ctr">
              <a:buNone/>
            </a:pPr>
            <a:endParaRPr lang="en-GB" sz="4600" dirty="0"/>
          </a:p>
        </p:txBody>
      </p:sp>
      <p:sp>
        <p:nvSpPr>
          <p:cNvPr id="4" name="Title 1">
            <a:extLst>
              <a:ext uri="{FF2B5EF4-FFF2-40B4-BE49-F238E27FC236}">
                <a16:creationId xmlns:a16="http://schemas.microsoft.com/office/drawing/2014/main" id="{D8E6D316-4B43-D642-B956-FEF1052D9C69}"/>
              </a:ext>
            </a:extLst>
          </p:cNvPr>
          <p:cNvSpPr txBox="1">
            <a:spLocks noGrp="1"/>
          </p:cNvSpPr>
          <p:nvPr>
            <p:ph type="title"/>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The 24 game… </a:t>
            </a:r>
          </a:p>
        </p:txBody>
      </p:sp>
      <p:pic>
        <p:nvPicPr>
          <p:cNvPr id="7" name="Picture 6" descr="A close up of a sign&#10;&#10;Description automatically generated">
            <a:extLst>
              <a:ext uri="{FF2B5EF4-FFF2-40B4-BE49-F238E27FC236}">
                <a16:creationId xmlns:a16="http://schemas.microsoft.com/office/drawing/2014/main" id="{B541141B-8BBD-9B48-9886-931BD91A8B4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66875"/>
          <a:stretch/>
        </p:blipFill>
        <p:spPr>
          <a:xfrm>
            <a:off x="471486" y="2512448"/>
            <a:ext cx="1228727" cy="1228667"/>
          </a:xfrm>
          <a:prstGeom prst="rect">
            <a:avLst/>
          </a:prstGeom>
        </p:spPr>
      </p:pic>
      <p:pic>
        <p:nvPicPr>
          <p:cNvPr id="8" name="Picture 7" descr="A close up of a sign&#10;&#10;Description automatically generated">
            <a:extLst>
              <a:ext uri="{FF2B5EF4-FFF2-40B4-BE49-F238E27FC236}">
                <a16:creationId xmlns:a16="http://schemas.microsoft.com/office/drawing/2014/main" id="{9ADF25F7-DA4E-894E-94B9-918660CB8EA7}"/>
              </a:ext>
            </a:extLst>
          </p:cNvPr>
          <p:cNvPicPr>
            <a:picLocks noChangeAspect="1"/>
          </p:cNvPicPr>
          <p:nvPr/>
        </p:nvPicPr>
        <p:blipFill rotWithShape="1">
          <a:blip r:embed="rId2">
            <a:extLst>
              <a:ext uri="{BEBA8EAE-BF5A-486C-A8C5-ECC9F3942E4B}">
                <a14:imgProps xmlns:a14="http://schemas.microsoft.com/office/drawing/2010/main">
                  <a14:imgLayer r:embed="rId4">
                    <a14:imgEffect>
                      <a14:saturation sat="0"/>
                    </a14:imgEffect>
                  </a14:imgLayer>
                </a14:imgProps>
              </a:ext>
            </a:extLst>
          </a:blip>
          <a:srcRect l="32640" r="33819"/>
          <a:stretch/>
        </p:blipFill>
        <p:spPr>
          <a:xfrm>
            <a:off x="312888" y="4415744"/>
            <a:ext cx="1387325" cy="1370027"/>
          </a:xfrm>
          <a:prstGeom prst="rect">
            <a:avLst/>
          </a:prstGeom>
        </p:spPr>
      </p:pic>
      <p:pic>
        <p:nvPicPr>
          <p:cNvPr id="10" name="Picture 9" descr="A close up of a sign&#10;&#10;Description automatically generated">
            <a:extLst>
              <a:ext uri="{FF2B5EF4-FFF2-40B4-BE49-F238E27FC236}">
                <a16:creationId xmlns:a16="http://schemas.microsoft.com/office/drawing/2014/main" id="{F337C960-9480-B040-B627-5AD161DFED38}"/>
              </a:ext>
            </a:extLst>
          </p:cNvPr>
          <p:cNvPicPr>
            <a:picLocks noChangeAspect="1"/>
          </p:cNvPicPr>
          <p:nvPr/>
        </p:nvPicPr>
        <p:blipFill rotWithShape="1">
          <a:blip r:embed="rId2">
            <a:extLst>
              <a:ext uri="{BEBA8EAE-BF5A-486C-A8C5-ECC9F3942E4B}">
                <a14:imgProps xmlns:a14="http://schemas.microsoft.com/office/drawing/2010/main">
                  <a14:imgLayer r:embed="rId5">
                    <a14:imgEffect>
                      <a14:saturation sat="0"/>
                    </a14:imgEffect>
                  </a14:imgLayer>
                </a14:imgProps>
              </a:ext>
            </a:extLst>
          </a:blip>
          <a:srcRect l="65417"/>
          <a:stretch/>
        </p:blipFill>
        <p:spPr>
          <a:xfrm>
            <a:off x="3334291" y="4415744"/>
            <a:ext cx="1457880" cy="1396336"/>
          </a:xfrm>
          <a:prstGeom prst="rect">
            <a:avLst/>
          </a:prstGeom>
        </p:spPr>
      </p:pic>
      <p:sp>
        <p:nvSpPr>
          <p:cNvPr id="11" name="Oval Callout 10">
            <a:extLst>
              <a:ext uri="{FF2B5EF4-FFF2-40B4-BE49-F238E27FC236}">
                <a16:creationId xmlns:a16="http://schemas.microsoft.com/office/drawing/2014/main" id="{7714D055-91EB-2548-BD54-600EB88888FF}"/>
              </a:ext>
            </a:extLst>
          </p:cNvPr>
          <p:cNvSpPr/>
          <p:nvPr/>
        </p:nvSpPr>
        <p:spPr>
          <a:xfrm>
            <a:off x="4457700" y="184150"/>
            <a:ext cx="1714500" cy="769829"/>
          </a:xfrm>
          <a:prstGeom prst="wedgeEllipseCallout">
            <a:avLst>
              <a:gd name="adj1" fmla="val 90856"/>
              <a:gd name="adj2" fmla="val -770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Try this with your family – who is the quickest?</a:t>
            </a:r>
          </a:p>
        </p:txBody>
      </p:sp>
      <p:pic>
        <p:nvPicPr>
          <p:cNvPr id="13" name="Picture 12" descr="A close up of a sign&#10;&#10;Description automatically generated">
            <a:extLst>
              <a:ext uri="{FF2B5EF4-FFF2-40B4-BE49-F238E27FC236}">
                <a16:creationId xmlns:a16="http://schemas.microsoft.com/office/drawing/2014/main" id="{8D479F1E-66C3-C940-9969-555F3540819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r="66875"/>
          <a:stretch/>
        </p:blipFill>
        <p:spPr>
          <a:xfrm>
            <a:off x="404262" y="6358615"/>
            <a:ext cx="1363173" cy="1396336"/>
          </a:xfrm>
          <a:prstGeom prst="rect">
            <a:avLst/>
          </a:prstGeom>
        </p:spPr>
      </p:pic>
      <p:pic>
        <p:nvPicPr>
          <p:cNvPr id="14" name="Picture 13" descr="A close up of a sign&#10;&#10;Description automatically generated">
            <a:extLst>
              <a:ext uri="{FF2B5EF4-FFF2-40B4-BE49-F238E27FC236}">
                <a16:creationId xmlns:a16="http://schemas.microsoft.com/office/drawing/2014/main" id="{DA47085B-B9FE-754D-AA6F-67FA5B35943E}"/>
              </a:ext>
            </a:extLst>
          </p:cNvPr>
          <p:cNvPicPr>
            <a:picLocks noChangeAspect="1"/>
          </p:cNvPicPr>
          <p:nvPr/>
        </p:nvPicPr>
        <p:blipFill rotWithShape="1">
          <a:blip r:embed="rId6">
            <a:grayscl/>
            <a:extLst>
              <a:ext uri="{BEBA8EAE-BF5A-486C-A8C5-ECC9F3942E4B}">
                <a14:imgProps xmlns:a14="http://schemas.microsoft.com/office/drawing/2010/main">
                  <a14:imgLayer r:embed="rId8">
                    <a14:imgEffect>
                      <a14:saturation sat="0"/>
                    </a14:imgEffect>
                  </a14:imgLayer>
                </a14:imgProps>
              </a:ext>
            </a:extLst>
          </a:blip>
          <a:srcRect l="33194" r="33681"/>
          <a:stretch/>
        </p:blipFill>
        <p:spPr>
          <a:xfrm>
            <a:off x="3334291" y="6358615"/>
            <a:ext cx="1363173" cy="1396336"/>
          </a:xfrm>
          <a:prstGeom prst="rect">
            <a:avLst/>
          </a:prstGeom>
        </p:spPr>
      </p:pic>
      <p:pic>
        <p:nvPicPr>
          <p:cNvPr id="15" name="Picture 14" descr="A close up of a sign&#10;&#10;Description automatically generated">
            <a:extLst>
              <a:ext uri="{FF2B5EF4-FFF2-40B4-BE49-F238E27FC236}">
                <a16:creationId xmlns:a16="http://schemas.microsoft.com/office/drawing/2014/main" id="{2A836785-C353-EC48-9221-233320A1C36F}"/>
              </a:ext>
            </a:extLst>
          </p:cNvPr>
          <p:cNvPicPr>
            <a:picLocks noChangeAspect="1"/>
          </p:cNvPicPr>
          <p:nvPr/>
        </p:nvPicPr>
        <p:blipFill rotWithShape="1">
          <a:blip r:embed="rId6">
            <a:grayscl/>
            <a:extLst>
              <a:ext uri="{BEBA8EAE-BF5A-486C-A8C5-ECC9F3942E4B}">
                <a14:imgProps xmlns:a14="http://schemas.microsoft.com/office/drawing/2010/main">
                  <a14:imgLayer r:embed="rId9">
                    <a14:imgEffect>
                      <a14:saturation sat="0"/>
                    </a14:imgEffect>
                  </a14:imgLayer>
                </a14:imgProps>
              </a:ext>
            </a:extLst>
          </a:blip>
          <a:srcRect l="66877" t="1274" r="-1" b="-1274"/>
          <a:stretch/>
        </p:blipFill>
        <p:spPr>
          <a:xfrm>
            <a:off x="404262" y="8281822"/>
            <a:ext cx="1363173" cy="1396336"/>
          </a:xfrm>
          <a:prstGeom prst="rect">
            <a:avLst/>
          </a:prstGeom>
        </p:spPr>
      </p:pic>
      <p:sp>
        <p:nvSpPr>
          <p:cNvPr id="16" name="TextBox 15">
            <a:extLst>
              <a:ext uri="{FF2B5EF4-FFF2-40B4-BE49-F238E27FC236}">
                <a16:creationId xmlns:a16="http://schemas.microsoft.com/office/drawing/2014/main" id="{D701C517-FE50-AC4C-89F3-C9F68E1C9DB7}"/>
              </a:ext>
            </a:extLst>
          </p:cNvPr>
          <p:cNvSpPr txBox="1"/>
          <p:nvPr/>
        </p:nvSpPr>
        <p:spPr>
          <a:xfrm>
            <a:off x="117011" y="3835274"/>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One  Dot - Easiest</a:t>
            </a:r>
          </a:p>
        </p:txBody>
      </p:sp>
    </p:spTree>
    <p:extLst>
      <p:ext uri="{BB962C8B-B14F-4D97-AF65-F5344CB8AC3E}">
        <p14:creationId xmlns:p14="http://schemas.microsoft.com/office/powerpoint/2010/main" val="171239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ADD07E-E4CD-B54E-B693-DD8B87D92CA3}"/>
              </a:ext>
            </a:extLst>
          </p:cNvPr>
          <p:cNvSpPr txBox="1">
            <a:spLocks/>
          </p:cNvSpPr>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The 24 game… </a:t>
            </a:r>
          </a:p>
        </p:txBody>
      </p:sp>
      <p:sp>
        <p:nvSpPr>
          <p:cNvPr id="5" name="TextBox 4">
            <a:extLst>
              <a:ext uri="{FF2B5EF4-FFF2-40B4-BE49-F238E27FC236}">
                <a16:creationId xmlns:a16="http://schemas.microsoft.com/office/drawing/2014/main" id="{267AF72E-89CD-B34C-9E5C-3FB7595B68E7}"/>
              </a:ext>
            </a:extLst>
          </p:cNvPr>
          <p:cNvSpPr txBox="1"/>
          <p:nvPr/>
        </p:nvSpPr>
        <p:spPr>
          <a:xfrm>
            <a:off x="263315" y="1101725"/>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two  Dot - medium</a:t>
            </a:r>
          </a:p>
        </p:txBody>
      </p:sp>
      <p:pic>
        <p:nvPicPr>
          <p:cNvPr id="8" name="Picture 7" descr="A close up of a sign&#10;&#10;Description automatically generated">
            <a:extLst>
              <a:ext uri="{FF2B5EF4-FFF2-40B4-BE49-F238E27FC236}">
                <a16:creationId xmlns:a16="http://schemas.microsoft.com/office/drawing/2014/main" id="{D7D30D9B-04ED-4840-B6D1-CA3398EBD69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66933"/>
          <a:stretch/>
        </p:blipFill>
        <p:spPr>
          <a:xfrm>
            <a:off x="263315" y="1716660"/>
            <a:ext cx="1280160" cy="1282388"/>
          </a:xfrm>
          <a:prstGeom prst="rect">
            <a:avLst/>
          </a:prstGeom>
        </p:spPr>
      </p:pic>
      <p:pic>
        <p:nvPicPr>
          <p:cNvPr id="9" name="Picture 8" descr="A close up of a sign&#10;&#10;Description automatically generated">
            <a:extLst>
              <a:ext uri="{FF2B5EF4-FFF2-40B4-BE49-F238E27FC236}">
                <a16:creationId xmlns:a16="http://schemas.microsoft.com/office/drawing/2014/main" id="{E0C4745D-13BE-344C-8837-7D9598D2B43E}"/>
              </a:ext>
            </a:extLst>
          </p:cNvPr>
          <p:cNvPicPr>
            <a:picLocks noChangeAspect="1"/>
          </p:cNvPicPr>
          <p:nvPr/>
        </p:nvPicPr>
        <p:blipFill rotWithShape="1">
          <a:blip r:embed="rId2">
            <a:extLst>
              <a:ext uri="{BEBA8EAE-BF5A-486C-A8C5-ECC9F3942E4B}">
                <a14:imgProps xmlns:a14="http://schemas.microsoft.com/office/drawing/2010/main">
                  <a14:imgLayer r:embed="rId4">
                    <a14:imgEffect>
                      <a14:saturation sat="0"/>
                    </a14:imgEffect>
                  </a14:imgLayer>
                </a14:imgProps>
              </a:ext>
            </a:extLst>
          </a:blip>
          <a:srcRect l="32800" r="34400"/>
          <a:stretch/>
        </p:blipFill>
        <p:spPr>
          <a:xfrm>
            <a:off x="3428998" y="1704936"/>
            <a:ext cx="1280160" cy="1292814"/>
          </a:xfrm>
          <a:prstGeom prst="rect">
            <a:avLst/>
          </a:prstGeom>
        </p:spPr>
      </p:pic>
      <p:pic>
        <p:nvPicPr>
          <p:cNvPr id="10" name="Picture 9" descr="A close up of a sign&#10;&#10;Description automatically generated">
            <a:extLst>
              <a:ext uri="{FF2B5EF4-FFF2-40B4-BE49-F238E27FC236}">
                <a16:creationId xmlns:a16="http://schemas.microsoft.com/office/drawing/2014/main" id="{679A16CE-4130-7444-9268-AB699091C38D}"/>
              </a:ext>
            </a:extLst>
          </p:cNvPr>
          <p:cNvPicPr>
            <a:picLocks noChangeAspect="1"/>
          </p:cNvPicPr>
          <p:nvPr/>
        </p:nvPicPr>
        <p:blipFill rotWithShape="1">
          <a:blip r:embed="rId2">
            <a:extLst>
              <a:ext uri="{BEBA8EAE-BF5A-486C-A8C5-ECC9F3942E4B}">
                <a14:imgProps xmlns:a14="http://schemas.microsoft.com/office/drawing/2010/main">
                  <a14:imgLayer r:embed="rId5">
                    <a14:imgEffect>
                      <a14:saturation sat="0"/>
                    </a14:imgEffect>
                  </a14:imgLayer>
                </a14:imgProps>
              </a:ext>
            </a:extLst>
          </a:blip>
          <a:srcRect l="65455" r="1478"/>
          <a:stretch/>
        </p:blipFill>
        <p:spPr>
          <a:xfrm>
            <a:off x="263315" y="4027044"/>
            <a:ext cx="1280160" cy="1282388"/>
          </a:xfrm>
          <a:prstGeom prst="rect">
            <a:avLst/>
          </a:prstGeom>
        </p:spPr>
      </p:pic>
      <p:pic>
        <p:nvPicPr>
          <p:cNvPr id="12" name="Picture 11" descr="A close up of a logo&#10;&#10;Description automatically generated">
            <a:extLst>
              <a:ext uri="{FF2B5EF4-FFF2-40B4-BE49-F238E27FC236}">
                <a16:creationId xmlns:a16="http://schemas.microsoft.com/office/drawing/2014/main" id="{1CB99BB4-0A29-2648-B21D-402B34A290F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r="66933"/>
          <a:stretch/>
        </p:blipFill>
        <p:spPr>
          <a:xfrm>
            <a:off x="3421640" y="4027044"/>
            <a:ext cx="1294875" cy="1282388"/>
          </a:xfrm>
          <a:prstGeom prst="rect">
            <a:avLst/>
          </a:prstGeom>
        </p:spPr>
      </p:pic>
      <p:sp>
        <p:nvSpPr>
          <p:cNvPr id="13" name="TextBox 12">
            <a:extLst>
              <a:ext uri="{FF2B5EF4-FFF2-40B4-BE49-F238E27FC236}">
                <a16:creationId xmlns:a16="http://schemas.microsoft.com/office/drawing/2014/main" id="{78DE1E41-E473-9D4E-BBB0-86801DEA7B00}"/>
              </a:ext>
            </a:extLst>
          </p:cNvPr>
          <p:cNvSpPr txBox="1"/>
          <p:nvPr/>
        </p:nvSpPr>
        <p:spPr>
          <a:xfrm>
            <a:off x="13856" y="5533517"/>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three  Dot - harder</a:t>
            </a:r>
          </a:p>
        </p:txBody>
      </p:sp>
      <p:pic>
        <p:nvPicPr>
          <p:cNvPr id="15" name="Picture 14" descr="A screenshot of a cell phone&#10;&#10;Description automatically generated">
            <a:extLst>
              <a:ext uri="{FF2B5EF4-FFF2-40B4-BE49-F238E27FC236}">
                <a16:creationId xmlns:a16="http://schemas.microsoft.com/office/drawing/2014/main" id="{5222A209-753E-BE43-894E-3AA3EFD6655C}"/>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r="66774"/>
          <a:stretch/>
        </p:blipFill>
        <p:spPr>
          <a:xfrm>
            <a:off x="263315" y="6096156"/>
            <a:ext cx="1410476" cy="1388511"/>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CD5B25F-F541-994A-91E7-691F81B99100}"/>
              </a:ext>
            </a:extLst>
          </p:cNvPr>
          <p:cNvPicPr>
            <a:picLocks noChangeAspect="1"/>
          </p:cNvPicPr>
          <p:nvPr/>
        </p:nvPicPr>
        <p:blipFill rotWithShape="1">
          <a:blip r:embed="rId8">
            <a:extLst>
              <a:ext uri="{BEBA8EAE-BF5A-486C-A8C5-ECC9F3942E4B}">
                <a14:imgProps xmlns:a14="http://schemas.microsoft.com/office/drawing/2010/main">
                  <a14:imgLayer r:embed="rId10">
                    <a14:imgEffect>
                      <a14:saturation sat="0"/>
                    </a14:imgEffect>
                  </a14:imgLayer>
                </a14:imgProps>
              </a:ext>
            </a:extLst>
          </a:blip>
          <a:srcRect l="32780" r="33993"/>
          <a:stretch/>
        </p:blipFill>
        <p:spPr>
          <a:xfrm>
            <a:off x="3428998" y="5966904"/>
            <a:ext cx="1410476" cy="1388511"/>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0DB846CE-FEC9-8345-AE13-C3464D5941C2}"/>
              </a:ext>
            </a:extLst>
          </p:cNvPr>
          <p:cNvPicPr>
            <a:picLocks noChangeAspect="1"/>
          </p:cNvPicPr>
          <p:nvPr/>
        </p:nvPicPr>
        <p:blipFill rotWithShape="1">
          <a:blip r:embed="rId8">
            <a:extLst>
              <a:ext uri="{BEBA8EAE-BF5A-486C-A8C5-ECC9F3942E4B}">
                <a14:imgProps xmlns:a14="http://schemas.microsoft.com/office/drawing/2010/main">
                  <a14:imgLayer r:embed="rId11">
                    <a14:imgEffect>
                      <a14:saturation sat="0"/>
                    </a14:imgEffect>
                  </a14:imgLayer>
                </a14:imgProps>
              </a:ext>
            </a:extLst>
          </a:blip>
          <a:srcRect l="65672" r="1101"/>
          <a:stretch/>
        </p:blipFill>
        <p:spPr>
          <a:xfrm>
            <a:off x="263315" y="8189340"/>
            <a:ext cx="1410476" cy="1388511"/>
          </a:xfrm>
          <a:prstGeom prst="rect">
            <a:avLst/>
          </a:prstGeom>
        </p:spPr>
      </p:pic>
      <p:pic>
        <p:nvPicPr>
          <p:cNvPr id="20" name="Picture 19" descr="A close up of a sign&#10;&#10;Description automatically generated">
            <a:extLst>
              <a:ext uri="{FF2B5EF4-FFF2-40B4-BE49-F238E27FC236}">
                <a16:creationId xmlns:a16="http://schemas.microsoft.com/office/drawing/2014/main" id="{DDED987B-202B-2744-AD36-953B19D77DD0}"/>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494527" y="8201064"/>
            <a:ext cx="1414808" cy="1388511"/>
          </a:xfrm>
          <a:prstGeom prst="rect">
            <a:avLst/>
          </a:prstGeom>
        </p:spPr>
      </p:pic>
    </p:spTree>
    <p:extLst>
      <p:ext uri="{BB962C8B-B14F-4D97-AF65-F5344CB8AC3E}">
        <p14:creationId xmlns:p14="http://schemas.microsoft.com/office/powerpoint/2010/main" val="186881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2260426" y="184150"/>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b="1" dirty="0">
                <a:latin typeface="Delicious Adventures" pitchFamily="2" charset="0"/>
              </a:rPr>
              <a:t>Key Skills… </a:t>
            </a:r>
          </a:p>
        </p:txBody>
      </p:sp>
      <p:pic>
        <p:nvPicPr>
          <p:cNvPr id="8" name="Picture 7" descr="A screenshot of a cell phone&#10;&#10;Description automatically generated">
            <a:extLst>
              <a:ext uri="{FF2B5EF4-FFF2-40B4-BE49-F238E27FC236}">
                <a16:creationId xmlns:a16="http://schemas.microsoft.com/office/drawing/2014/main" id="{6C35AA12-9F36-3D49-B6F4-3CBE55AB8CDA}"/>
              </a:ext>
            </a:extLst>
          </p:cNvPr>
          <p:cNvPicPr>
            <a:picLocks noChangeAspect="1"/>
          </p:cNvPicPr>
          <p:nvPr/>
        </p:nvPicPr>
        <p:blipFill rotWithShape="1">
          <a:blip r:embed="rId2"/>
          <a:srcRect t="4618"/>
          <a:stretch/>
        </p:blipFill>
        <p:spPr>
          <a:xfrm>
            <a:off x="-335" y="2187318"/>
            <a:ext cx="6858000" cy="4689169"/>
          </a:xfrm>
          <a:prstGeom prst="rect">
            <a:avLst/>
          </a:prstGeom>
        </p:spPr>
      </p:pic>
      <p:sp>
        <p:nvSpPr>
          <p:cNvPr id="9" name="TextBox 8">
            <a:extLst>
              <a:ext uri="{FF2B5EF4-FFF2-40B4-BE49-F238E27FC236}">
                <a16:creationId xmlns:a16="http://schemas.microsoft.com/office/drawing/2014/main" id="{C42A2150-761D-3747-A3E8-20F7BA5B1571}"/>
              </a:ext>
            </a:extLst>
          </p:cNvPr>
          <p:cNvSpPr txBox="1"/>
          <p:nvPr/>
        </p:nvSpPr>
        <p:spPr>
          <a:xfrm>
            <a:off x="393540" y="1406671"/>
            <a:ext cx="6070251" cy="646331"/>
          </a:xfrm>
          <a:prstGeom prst="rect">
            <a:avLst/>
          </a:prstGeom>
          <a:noFill/>
        </p:spPr>
        <p:txBody>
          <a:bodyPr wrap="none" rtlCol="0">
            <a:spAutoFit/>
          </a:bodyPr>
          <a:lstStyle/>
          <a:p>
            <a:r>
              <a:rPr lang="en-GB" dirty="0"/>
              <a:t>When you get to a page like this, spend 10 minutes completing</a:t>
            </a:r>
          </a:p>
          <a:p>
            <a:r>
              <a:rPr lang="en-GB" dirty="0"/>
              <a:t>the skills check questions based on topics from Y6. </a:t>
            </a:r>
          </a:p>
        </p:txBody>
      </p:sp>
      <p:sp>
        <p:nvSpPr>
          <p:cNvPr id="11" name="Rectangle 10">
            <a:extLst>
              <a:ext uri="{FF2B5EF4-FFF2-40B4-BE49-F238E27FC236}">
                <a16:creationId xmlns:a16="http://schemas.microsoft.com/office/drawing/2014/main" id="{05B263F6-E415-814D-ACA1-4CA4C836931F}"/>
              </a:ext>
            </a:extLst>
          </p:cNvPr>
          <p:cNvSpPr/>
          <p:nvPr/>
        </p:nvSpPr>
        <p:spPr>
          <a:xfrm>
            <a:off x="234257" y="7256821"/>
            <a:ext cx="4817123" cy="2308324"/>
          </a:xfrm>
          <a:prstGeom prst="rect">
            <a:avLst/>
          </a:prstGeom>
          <a:ln>
            <a:solidFill>
              <a:schemeClr val="tx1"/>
            </a:solidFill>
          </a:ln>
        </p:spPr>
        <p:txBody>
          <a:bodyPr wrap="square">
            <a:spAutoFit/>
          </a:bodyPr>
          <a:lstStyle/>
          <a:p>
            <a:r>
              <a:rPr lang="en-GB" sz="1600" dirty="0"/>
              <a:t> One famous mathematician is Fibonacci who was an Italian man who studied math and theories back in the 11th century. He discovered a pattern called the Fibonacci sequence. It's a series of numbers that starts with 0 and 1, and each number after is found by adding the two previous numbers (0, 1, 1, 2, 3, 5…)The sequence just keeps going on and on.</a:t>
            </a:r>
          </a:p>
          <a:p>
            <a:endParaRPr lang="en-GB" sz="1600" dirty="0"/>
          </a:p>
          <a:p>
            <a:r>
              <a:rPr lang="en-GB" sz="1600" dirty="0"/>
              <a:t>Can you find the first 10 numbers in the sequence?</a:t>
            </a:r>
          </a:p>
        </p:txBody>
      </p:sp>
    </p:spTree>
    <p:extLst>
      <p:ext uri="{BB962C8B-B14F-4D97-AF65-F5344CB8AC3E}">
        <p14:creationId xmlns:p14="http://schemas.microsoft.com/office/powerpoint/2010/main" val="294788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C35026-317A-BD41-B586-64D298F45172}"/>
              </a:ext>
            </a:extLst>
          </p:cNvPr>
          <p:cNvSpPr txBox="1">
            <a:spLocks/>
          </p:cNvSpPr>
          <p:nvPr/>
        </p:nvSpPr>
        <p:spPr>
          <a:xfrm>
            <a:off x="471486" y="184150"/>
            <a:ext cx="5915025" cy="917575"/>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Maths</a:t>
            </a:r>
            <a:r>
              <a:rPr lang="en-GB" sz="6000" dirty="0">
                <a:latin typeface="Delicious Adventures" pitchFamily="2" charset="0"/>
              </a:rPr>
              <a:t> </a:t>
            </a:r>
            <a:r>
              <a:rPr lang="en-GB" sz="6000" b="1" dirty="0">
                <a:latin typeface="Delicious Adventures" pitchFamily="2" charset="0"/>
              </a:rPr>
              <a:t>Keywords</a:t>
            </a:r>
            <a:r>
              <a:rPr lang="en-GB" sz="6000" dirty="0">
                <a:latin typeface="Delicious Adventures" pitchFamily="2" charset="0"/>
              </a:rPr>
              <a:t>… </a:t>
            </a:r>
          </a:p>
        </p:txBody>
      </p:sp>
      <p:sp>
        <p:nvSpPr>
          <p:cNvPr id="5" name="TextBox 4">
            <a:extLst>
              <a:ext uri="{FF2B5EF4-FFF2-40B4-BE49-F238E27FC236}">
                <a16:creationId xmlns:a16="http://schemas.microsoft.com/office/drawing/2014/main" id="{39F7E8A2-9853-AC4C-8B2D-ECF805F92399}"/>
              </a:ext>
            </a:extLst>
          </p:cNvPr>
          <p:cNvSpPr txBox="1"/>
          <p:nvPr/>
        </p:nvSpPr>
        <p:spPr>
          <a:xfrm>
            <a:off x="471486" y="1101724"/>
            <a:ext cx="5915025" cy="1077218"/>
          </a:xfrm>
          <a:prstGeom prst="rect">
            <a:avLst/>
          </a:prstGeom>
          <a:noFill/>
        </p:spPr>
        <p:txBody>
          <a:bodyPr wrap="square" rtlCol="0">
            <a:spAutoFit/>
          </a:bodyPr>
          <a:lstStyle/>
          <a:p>
            <a:r>
              <a:rPr lang="en-GB" sz="1600" dirty="0"/>
              <a:t>During every Maths lesson you will be asked to write some maths keywords down in your book, we have a special section in books for you to do this. Can you find all the keywords you will need for your first half term at Springwell Community College?</a:t>
            </a:r>
          </a:p>
        </p:txBody>
      </p:sp>
      <p:pic>
        <p:nvPicPr>
          <p:cNvPr id="7" name="Picture 6" descr="A close up of a door&#10;&#10;Description automatically generated">
            <a:extLst>
              <a:ext uri="{FF2B5EF4-FFF2-40B4-BE49-F238E27FC236}">
                <a16:creationId xmlns:a16="http://schemas.microsoft.com/office/drawing/2014/main" id="{91DF51D9-8AD4-0D48-891C-70A5361996DF}"/>
              </a:ext>
            </a:extLst>
          </p:cNvPr>
          <p:cNvPicPr>
            <a:picLocks noChangeAspect="1"/>
          </p:cNvPicPr>
          <p:nvPr/>
        </p:nvPicPr>
        <p:blipFill>
          <a:blip r:embed="rId2"/>
          <a:stretch>
            <a:fillRect/>
          </a:stretch>
        </p:blipFill>
        <p:spPr>
          <a:xfrm>
            <a:off x="1284285" y="2178942"/>
            <a:ext cx="4654296" cy="44715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486157A-4931-DE4E-949C-2DD2630BA706}"/>
              </a:ext>
            </a:extLst>
          </p:cNvPr>
          <p:cNvPicPr>
            <a:picLocks noChangeAspect="1"/>
          </p:cNvPicPr>
          <p:nvPr/>
        </p:nvPicPr>
        <p:blipFill>
          <a:blip r:embed="rId3"/>
          <a:stretch>
            <a:fillRect/>
          </a:stretch>
        </p:blipFill>
        <p:spPr>
          <a:xfrm>
            <a:off x="2372929" y="6878620"/>
            <a:ext cx="1320800" cy="13081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A1F1BCA-21FD-AB41-88F6-C76C5EBBE52A}"/>
              </a:ext>
            </a:extLst>
          </p:cNvPr>
          <p:cNvPicPr>
            <a:picLocks noChangeAspect="1"/>
          </p:cNvPicPr>
          <p:nvPr/>
        </p:nvPicPr>
        <p:blipFill>
          <a:blip r:embed="rId4"/>
          <a:stretch>
            <a:fillRect/>
          </a:stretch>
        </p:blipFill>
        <p:spPr>
          <a:xfrm>
            <a:off x="3982781" y="6882808"/>
            <a:ext cx="1270000" cy="1346200"/>
          </a:xfrm>
          <a:prstGeom prst="rect">
            <a:avLst/>
          </a:prstGeom>
        </p:spPr>
      </p:pic>
      <p:sp>
        <p:nvSpPr>
          <p:cNvPr id="15" name="Rounded Rectangle 14">
            <a:extLst>
              <a:ext uri="{FF2B5EF4-FFF2-40B4-BE49-F238E27FC236}">
                <a16:creationId xmlns:a16="http://schemas.microsoft.com/office/drawing/2014/main" id="{135256B3-EEC1-4642-ADB7-9479003F1C91}"/>
              </a:ext>
            </a:extLst>
          </p:cNvPr>
          <p:cNvSpPr/>
          <p:nvPr/>
        </p:nvSpPr>
        <p:spPr>
          <a:xfrm>
            <a:off x="471486" y="8378317"/>
            <a:ext cx="6190140" cy="1308100"/>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rPr>
              <a:t>Another famous mathematician was Leonhard </a:t>
            </a:r>
            <a:r>
              <a:rPr lang="en-GB" sz="1400" b="1" dirty="0">
                <a:solidFill>
                  <a:schemeClr val="tx1"/>
                </a:solidFill>
              </a:rPr>
              <a:t>Euler</a:t>
            </a:r>
            <a:r>
              <a:rPr lang="en-GB" sz="1400" dirty="0">
                <a:solidFill>
                  <a:schemeClr val="tx1"/>
                </a:solidFill>
              </a:rPr>
              <a:t> (pronounced Oiler) (April 15, 1707 – September 7, 1783). He was a Swiss mathematician and physicist. He spent most of his life in Russia and Germany. </a:t>
            </a:r>
            <a:r>
              <a:rPr lang="en-GB" sz="1400" b="1" dirty="0">
                <a:solidFill>
                  <a:schemeClr val="tx1"/>
                </a:solidFill>
              </a:rPr>
              <a:t>Euler</a:t>
            </a:r>
            <a:r>
              <a:rPr lang="en-GB" sz="1400" dirty="0">
                <a:solidFill>
                  <a:schemeClr val="tx1"/>
                </a:solidFill>
              </a:rPr>
              <a:t> made important discoveries in fields like calculus and topology. He also made many of the words used in math today.</a:t>
            </a:r>
          </a:p>
        </p:txBody>
      </p:sp>
    </p:spTree>
    <p:extLst>
      <p:ext uri="{BB962C8B-B14F-4D97-AF65-F5344CB8AC3E}">
        <p14:creationId xmlns:p14="http://schemas.microsoft.com/office/powerpoint/2010/main" val="2713385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12F256D-249D-6A4D-986F-F7D4CCEAFA1A}"/>
              </a:ext>
            </a:extLst>
          </p:cNvPr>
          <p:cNvPicPr>
            <a:picLocks noChangeAspect="1"/>
          </p:cNvPicPr>
          <p:nvPr/>
        </p:nvPicPr>
        <p:blipFill rotWithShape="1">
          <a:blip r:embed="rId2"/>
          <a:srcRect l="49670" t="73896"/>
          <a:stretch/>
        </p:blipFill>
        <p:spPr>
          <a:xfrm>
            <a:off x="3739772" y="8465556"/>
            <a:ext cx="2148805" cy="1174283"/>
          </a:xfrm>
          <a:prstGeom prst="rect">
            <a:avLst/>
          </a:prstGeom>
        </p:spPr>
      </p:pic>
      <p:pic>
        <p:nvPicPr>
          <p:cNvPr id="8" name="Picture 7" descr="A picture containing keyboard&#10;&#10;Description automatically generated">
            <a:extLst>
              <a:ext uri="{FF2B5EF4-FFF2-40B4-BE49-F238E27FC236}">
                <a16:creationId xmlns:a16="http://schemas.microsoft.com/office/drawing/2014/main" id="{5B439582-4B05-0947-B581-C6BF8EEEB461}"/>
              </a:ext>
            </a:extLst>
          </p:cNvPr>
          <p:cNvPicPr>
            <a:picLocks noChangeAspect="1"/>
          </p:cNvPicPr>
          <p:nvPr/>
        </p:nvPicPr>
        <p:blipFill>
          <a:blip r:embed="rId3"/>
          <a:stretch>
            <a:fillRect/>
          </a:stretch>
        </p:blipFill>
        <p:spPr>
          <a:xfrm>
            <a:off x="1252455" y="1735308"/>
            <a:ext cx="4531142" cy="4455622"/>
          </a:xfrm>
          <a:prstGeom prst="rect">
            <a:avLst/>
          </a:prstGeom>
        </p:spPr>
      </p:pic>
      <p:sp>
        <p:nvSpPr>
          <p:cNvPr id="9" name="TextBox 8">
            <a:extLst>
              <a:ext uri="{FF2B5EF4-FFF2-40B4-BE49-F238E27FC236}">
                <a16:creationId xmlns:a16="http://schemas.microsoft.com/office/drawing/2014/main" id="{69C1566A-C5A2-324A-9AA9-253CB31E661A}"/>
              </a:ext>
            </a:extLst>
          </p:cNvPr>
          <p:cNvSpPr txBox="1"/>
          <p:nvPr/>
        </p:nvSpPr>
        <p:spPr>
          <a:xfrm>
            <a:off x="11865" y="-18122"/>
            <a:ext cx="6736562" cy="615553"/>
          </a:xfrm>
          <a:prstGeom prst="rect">
            <a:avLst/>
          </a:prstGeom>
          <a:noFill/>
        </p:spPr>
        <p:txBody>
          <a:bodyPr wrap="square" rtlCol="0">
            <a:spAutoFit/>
          </a:bodyPr>
          <a:lstStyle/>
          <a:p>
            <a:pPr algn="ctr"/>
            <a:r>
              <a:rPr lang="en-GB" sz="3400" dirty="0">
                <a:latin typeface="Delicious Adventures" pitchFamily="2" charset="0"/>
              </a:rPr>
              <a:t>Guess the number from the clues</a:t>
            </a:r>
          </a:p>
        </p:txBody>
      </p:sp>
      <p:pic>
        <p:nvPicPr>
          <p:cNvPr id="11" name="Picture 10" descr="A screenshot of a cell phone&#10;&#10;Description automatically generated">
            <a:extLst>
              <a:ext uri="{FF2B5EF4-FFF2-40B4-BE49-F238E27FC236}">
                <a16:creationId xmlns:a16="http://schemas.microsoft.com/office/drawing/2014/main" id="{B34A426F-9E58-E54D-ABDB-7B38B05D0CB2}"/>
              </a:ext>
            </a:extLst>
          </p:cNvPr>
          <p:cNvPicPr>
            <a:picLocks noChangeAspect="1"/>
          </p:cNvPicPr>
          <p:nvPr/>
        </p:nvPicPr>
        <p:blipFill rotWithShape="1">
          <a:blip r:embed="rId2"/>
          <a:srcRect r="50184" b="76073"/>
          <a:stretch/>
        </p:blipFill>
        <p:spPr>
          <a:xfrm>
            <a:off x="154588" y="7336538"/>
            <a:ext cx="2126896" cy="1076325"/>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999E361-D245-D142-BB6F-A8128A043179}"/>
              </a:ext>
            </a:extLst>
          </p:cNvPr>
          <p:cNvPicPr>
            <a:picLocks noChangeAspect="1"/>
          </p:cNvPicPr>
          <p:nvPr/>
        </p:nvPicPr>
        <p:blipFill rotWithShape="1">
          <a:blip r:embed="rId2"/>
          <a:srcRect t="24667" r="50184" b="48932"/>
          <a:stretch/>
        </p:blipFill>
        <p:spPr>
          <a:xfrm>
            <a:off x="3431447" y="6167376"/>
            <a:ext cx="2126897" cy="118767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C4493C1A-756D-0349-BE30-4D55636998EA}"/>
              </a:ext>
            </a:extLst>
          </p:cNvPr>
          <p:cNvPicPr>
            <a:picLocks noChangeAspect="1"/>
          </p:cNvPicPr>
          <p:nvPr/>
        </p:nvPicPr>
        <p:blipFill rotWithShape="1">
          <a:blip r:embed="rId2"/>
          <a:srcRect l="50184" t="25844" b="50018"/>
          <a:stretch/>
        </p:blipFill>
        <p:spPr>
          <a:xfrm>
            <a:off x="4490399" y="7331775"/>
            <a:ext cx="2126897" cy="108585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8F4E320B-B46F-6F48-8B4F-17E79F11495B}"/>
              </a:ext>
            </a:extLst>
          </p:cNvPr>
          <p:cNvPicPr>
            <a:picLocks noChangeAspect="1"/>
          </p:cNvPicPr>
          <p:nvPr/>
        </p:nvPicPr>
        <p:blipFill rotWithShape="1">
          <a:blip r:embed="rId2"/>
          <a:srcRect l="1" t="49943" r="50183" b="26131"/>
          <a:stretch/>
        </p:blipFill>
        <p:spPr>
          <a:xfrm>
            <a:off x="2316698" y="7298690"/>
            <a:ext cx="2126897" cy="1076325"/>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16309431-AD01-4844-A48C-591398B6ED64}"/>
              </a:ext>
            </a:extLst>
          </p:cNvPr>
          <p:cNvPicPr>
            <a:picLocks noChangeAspect="1"/>
          </p:cNvPicPr>
          <p:nvPr/>
        </p:nvPicPr>
        <p:blipFill rotWithShape="1">
          <a:blip r:embed="rId2"/>
          <a:srcRect l="50000" t="50549" b="24955"/>
          <a:stretch/>
        </p:blipFill>
        <p:spPr>
          <a:xfrm>
            <a:off x="1564512" y="8465556"/>
            <a:ext cx="2134737" cy="110195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BD40F9B-9976-684A-BECB-35A9AEF43052}"/>
              </a:ext>
            </a:extLst>
          </p:cNvPr>
          <p:cNvPicPr>
            <a:picLocks noChangeAspect="1"/>
          </p:cNvPicPr>
          <p:nvPr/>
        </p:nvPicPr>
        <p:blipFill rotWithShape="1">
          <a:blip r:embed="rId2"/>
          <a:srcRect t="75504" r="50644"/>
          <a:stretch/>
        </p:blipFill>
        <p:spPr>
          <a:xfrm>
            <a:off x="1205651" y="6190930"/>
            <a:ext cx="2107266" cy="1101955"/>
          </a:xfrm>
          <a:prstGeom prst="rect">
            <a:avLst/>
          </a:prstGeom>
        </p:spPr>
      </p:pic>
    </p:spTree>
    <p:extLst>
      <p:ext uri="{BB962C8B-B14F-4D97-AF65-F5344CB8AC3E}">
        <p14:creationId xmlns:p14="http://schemas.microsoft.com/office/powerpoint/2010/main" val="143998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312517" y="259337"/>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Key Skills… </a:t>
            </a:r>
          </a:p>
        </p:txBody>
      </p:sp>
      <p:sp>
        <p:nvSpPr>
          <p:cNvPr id="9" name="TextBox 8">
            <a:extLst>
              <a:ext uri="{FF2B5EF4-FFF2-40B4-BE49-F238E27FC236}">
                <a16:creationId xmlns:a16="http://schemas.microsoft.com/office/drawing/2014/main" id="{C42A2150-761D-3747-A3E8-20F7BA5B1571}"/>
              </a:ext>
            </a:extLst>
          </p:cNvPr>
          <p:cNvSpPr txBox="1"/>
          <p:nvPr/>
        </p:nvSpPr>
        <p:spPr>
          <a:xfrm>
            <a:off x="393539" y="1220012"/>
            <a:ext cx="5399491" cy="584775"/>
          </a:xfrm>
          <a:prstGeom prst="rect">
            <a:avLst/>
          </a:prstGeom>
          <a:noFill/>
        </p:spPr>
        <p:txBody>
          <a:bodyPr wrap="none" rtlCol="0">
            <a:spAutoFit/>
          </a:bodyPr>
          <a:lstStyle/>
          <a:p>
            <a:r>
              <a:rPr lang="en-GB" sz="1600" dirty="0"/>
              <a:t>When you get to a page like this, spend 10 minutes completing</a:t>
            </a:r>
          </a:p>
          <a:p>
            <a:r>
              <a:rPr lang="en-GB" sz="1600" dirty="0"/>
              <a:t>the skills check questions based on topics from Y6. </a:t>
            </a:r>
          </a:p>
        </p:txBody>
      </p:sp>
      <p:pic>
        <p:nvPicPr>
          <p:cNvPr id="3" name="Picture 2" descr="A screenshot of a cell phone&#10;&#10;Description automatically generated">
            <a:extLst>
              <a:ext uri="{FF2B5EF4-FFF2-40B4-BE49-F238E27FC236}">
                <a16:creationId xmlns:a16="http://schemas.microsoft.com/office/drawing/2014/main" id="{BAD3C194-667C-CC4F-898D-0EF15B7F7923}"/>
              </a:ext>
            </a:extLst>
          </p:cNvPr>
          <p:cNvPicPr>
            <a:picLocks noChangeAspect="1"/>
          </p:cNvPicPr>
          <p:nvPr/>
        </p:nvPicPr>
        <p:blipFill>
          <a:blip r:embed="rId2"/>
          <a:stretch>
            <a:fillRect/>
          </a:stretch>
        </p:blipFill>
        <p:spPr>
          <a:xfrm>
            <a:off x="0" y="1767251"/>
            <a:ext cx="6858000" cy="4862102"/>
          </a:xfrm>
          <a:prstGeom prst="rect">
            <a:avLst/>
          </a:prstGeom>
        </p:spPr>
      </p:pic>
      <p:sp>
        <p:nvSpPr>
          <p:cNvPr id="6" name="Rectangle 5">
            <a:extLst>
              <a:ext uri="{FF2B5EF4-FFF2-40B4-BE49-F238E27FC236}">
                <a16:creationId xmlns:a16="http://schemas.microsoft.com/office/drawing/2014/main" id="{F57FB0A7-8D5F-CA49-AF57-5A2754BE3CF6}"/>
              </a:ext>
            </a:extLst>
          </p:cNvPr>
          <p:cNvSpPr/>
          <p:nvPr/>
        </p:nvSpPr>
        <p:spPr>
          <a:xfrm>
            <a:off x="2066544" y="7155430"/>
            <a:ext cx="4653819" cy="2554545"/>
          </a:xfrm>
          <a:prstGeom prst="rect">
            <a:avLst/>
          </a:prstGeom>
          <a:ln w="12700">
            <a:solidFill>
              <a:schemeClr val="tx1"/>
            </a:solidFill>
          </a:ln>
        </p:spPr>
        <p:txBody>
          <a:bodyPr wrap="square">
            <a:spAutoFit/>
          </a:bodyPr>
          <a:lstStyle/>
          <a:p>
            <a:r>
              <a:rPr lang="en-GB" sz="1600" b="1" dirty="0"/>
              <a:t>Pythagoras</a:t>
            </a:r>
            <a:r>
              <a:rPr lang="en-GB" sz="1600" dirty="0"/>
              <a:t> of Samos was a famous Greek mathematician and philosopher (c. 570 – c. 495 BC). He is known best for the proof of the important </a:t>
            </a:r>
            <a:r>
              <a:rPr lang="en-GB" sz="1600" dirty="0">
                <a:hlinkClick r:id="rId3" tooltip="Pythagorean theorem">
                  <a:extLst>
                    <a:ext uri="{A12FA001-AC4F-418D-AE19-62706E023703}">
                      <ahyp:hlinkClr xmlns:ahyp="http://schemas.microsoft.com/office/drawing/2018/hyperlinkcolor" val="tx"/>
                    </a:ext>
                  </a:extLst>
                </a:hlinkClick>
              </a:rPr>
              <a:t>Pythagorean theorem</a:t>
            </a:r>
            <a:r>
              <a:rPr lang="en-GB" sz="1600" dirty="0"/>
              <a:t>, which is about right angled triangles. He started a group of mathematicians, called the Pythagoreans, who worshiped numbers and lived like monks. </a:t>
            </a:r>
          </a:p>
          <a:p>
            <a:endParaRPr lang="en-GB" sz="1600" dirty="0"/>
          </a:p>
          <a:p>
            <a:r>
              <a:rPr lang="en-GB" sz="1600" dirty="0"/>
              <a:t>Can you find out what the Pythagorean theorem is? You will use it in Year 9. </a:t>
            </a:r>
          </a:p>
        </p:txBody>
      </p:sp>
      <p:pic>
        <p:nvPicPr>
          <p:cNvPr id="12" name="Picture 11" descr="A picture containing sitting&#10;&#10;Description automatically generated">
            <a:extLst>
              <a:ext uri="{FF2B5EF4-FFF2-40B4-BE49-F238E27FC236}">
                <a16:creationId xmlns:a16="http://schemas.microsoft.com/office/drawing/2014/main" id="{EEBC4C2A-3D93-9441-A9D9-ABAF30AAADE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837473B0-CC2E-450A-ABE3-18F120FF3D39}">
                <a1611:picAttrSrcUrl xmlns:a1611="http://schemas.microsoft.com/office/drawing/2016/11/main" r:id="rId6"/>
              </a:ext>
            </a:extLst>
          </a:blip>
          <a:stretch>
            <a:fillRect/>
          </a:stretch>
        </p:blipFill>
        <p:spPr>
          <a:xfrm>
            <a:off x="357047" y="6754449"/>
            <a:ext cx="1524000" cy="1384300"/>
          </a:xfrm>
          <a:prstGeom prst="rect">
            <a:avLst/>
          </a:prstGeom>
        </p:spPr>
      </p:pic>
    </p:spTree>
    <p:extLst>
      <p:ext uri="{BB962C8B-B14F-4D97-AF65-F5344CB8AC3E}">
        <p14:creationId xmlns:p14="http://schemas.microsoft.com/office/powerpoint/2010/main" val="240196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580D-93B1-C64A-838A-C0A5BB1B704A}"/>
              </a:ext>
            </a:extLst>
          </p:cNvPr>
          <p:cNvSpPr>
            <a:spLocks noGrp="1"/>
          </p:cNvSpPr>
          <p:nvPr>
            <p:ph type="title"/>
          </p:nvPr>
        </p:nvSpPr>
        <p:spPr>
          <a:xfrm>
            <a:off x="211011" y="183658"/>
            <a:ext cx="6409944" cy="1100227"/>
          </a:xfrm>
        </p:spPr>
        <p:txBody>
          <a:bodyPr>
            <a:normAutofit/>
          </a:bodyPr>
          <a:lstStyle/>
          <a:p>
            <a:pPr algn="ctr"/>
            <a:r>
              <a:rPr lang="en-GB" sz="2700" dirty="0">
                <a:latin typeface="Delicious Adventures" pitchFamily="2" charset="0"/>
              </a:rPr>
              <a:t>Another famous mathematician was the person who transformed the calculator</a:t>
            </a:r>
            <a:r>
              <a:rPr lang="en-GB" sz="3200" dirty="0">
                <a:latin typeface="Delicious Adventures" pitchFamily="2" charset="0"/>
              </a:rPr>
              <a:t>.</a:t>
            </a:r>
          </a:p>
        </p:txBody>
      </p:sp>
      <p:sp>
        <p:nvSpPr>
          <p:cNvPr id="5" name="Rectangle 4">
            <a:extLst>
              <a:ext uri="{FF2B5EF4-FFF2-40B4-BE49-F238E27FC236}">
                <a16:creationId xmlns:a16="http://schemas.microsoft.com/office/drawing/2014/main" id="{5A302E93-1781-AA48-9E26-936D76F25E4D}"/>
              </a:ext>
            </a:extLst>
          </p:cNvPr>
          <p:cNvSpPr/>
          <p:nvPr/>
        </p:nvSpPr>
        <p:spPr>
          <a:xfrm>
            <a:off x="224028" y="1077251"/>
            <a:ext cx="6409944" cy="1323439"/>
          </a:xfrm>
          <a:prstGeom prst="rect">
            <a:avLst/>
          </a:prstGeom>
        </p:spPr>
        <p:txBody>
          <a:bodyPr wrap="square">
            <a:spAutoFit/>
          </a:bodyPr>
          <a:lstStyle/>
          <a:p>
            <a:r>
              <a:rPr lang="en-GB" sz="1600" b="1" dirty="0">
                <a:solidFill>
                  <a:srgbClr val="222222"/>
                </a:solidFill>
                <a:latin typeface="arial" panose="020B0604020202020204" pitchFamily="34" charset="0"/>
              </a:rPr>
              <a:t>Blaise Pascal</a:t>
            </a:r>
            <a:r>
              <a:rPr lang="en-GB" sz="1600" dirty="0">
                <a:solidFill>
                  <a:srgbClr val="222222"/>
                </a:solidFill>
                <a:latin typeface="arial" panose="020B0604020202020204" pitchFamily="34" charset="0"/>
              </a:rPr>
              <a:t>, in his short 39 years of life, made many contributions and inventions in several fields. He is well known in both the mathematics and physics fields. In mathematics, he is known for contributing Pascal's triangle and probability theory. He also invented an early digital calculator and a roulette machine.</a:t>
            </a:r>
            <a:endParaRPr lang="en-GB" sz="1600" dirty="0"/>
          </a:p>
        </p:txBody>
      </p:sp>
      <p:pic>
        <p:nvPicPr>
          <p:cNvPr id="7" name="Picture 6" descr="A close up of a box&#10;&#10;Description automatically generated">
            <a:extLst>
              <a:ext uri="{FF2B5EF4-FFF2-40B4-BE49-F238E27FC236}">
                <a16:creationId xmlns:a16="http://schemas.microsoft.com/office/drawing/2014/main" id="{2EAA90AD-EBD6-D74A-97FD-C6DF3B51387A}"/>
              </a:ext>
            </a:extLst>
          </p:cNvPr>
          <p:cNvPicPr>
            <a:picLocks noChangeAspect="1"/>
          </p:cNvPicPr>
          <p:nvPr/>
        </p:nvPicPr>
        <p:blipFill>
          <a:blip r:embed="rId2"/>
          <a:stretch>
            <a:fillRect/>
          </a:stretch>
        </p:blipFill>
        <p:spPr>
          <a:xfrm>
            <a:off x="356585" y="2460779"/>
            <a:ext cx="2415673" cy="1258072"/>
          </a:xfrm>
          <a:prstGeom prst="rect">
            <a:avLst/>
          </a:prstGeom>
        </p:spPr>
      </p:pic>
      <p:sp>
        <p:nvSpPr>
          <p:cNvPr id="8" name="TextBox 7">
            <a:extLst>
              <a:ext uri="{FF2B5EF4-FFF2-40B4-BE49-F238E27FC236}">
                <a16:creationId xmlns:a16="http://schemas.microsoft.com/office/drawing/2014/main" id="{A449D780-5C2B-324C-9562-C4A35076F8C2}"/>
              </a:ext>
            </a:extLst>
          </p:cNvPr>
          <p:cNvSpPr txBox="1"/>
          <p:nvPr/>
        </p:nvSpPr>
        <p:spPr>
          <a:xfrm>
            <a:off x="1035974" y="3422144"/>
            <a:ext cx="1861407" cy="369332"/>
          </a:xfrm>
          <a:prstGeom prst="rect">
            <a:avLst/>
          </a:prstGeom>
          <a:solidFill>
            <a:schemeClr val="bg1"/>
          </a:solidFill>
          <a:ln>
            <a:solidFill>
              <a:schemeClr val="tx1"/>
            </a:solidFill>
          </a:ln>
        </p:spPr>
        <p:txBody>
          <a:bodyPr wrap="none" rtlCol="0">
            <a:spAutoFit/>
          </a:bodyPr>
          <a:lstStyle/>
          <a:p>
            <a:r>
              <a:rPr lang="en-GB" dirty="0"/>
              <a:t>Pascal’s calculator</a:t>
            </a:r>
          </a:p>
        </p:txBody>
      </p:sp>
      <p:pic>
        <p:nvPicPr>
          <p:cNvPr id="10" name="Picture 9" descr="A close up of a calculator&#10;&#10;Description automatically generated">
            <a:extLst>
              <a:ext uri="{FF2B5EF4-FFF2-40B4-BE49-F238E27FC236}">
                <a16:creationId xmlns:a16="http://schemas.microsoft.com/office/drawing/2014/main" id="{3B802243-2B39-E341-A0FD-ACA079D547F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28193" y="5823737"/>
            <a:ext cx="1215581" cy="2488534"/>
          </a:xfrm>
          <a:prstGeom prst="rect">
            <a:avLst/>
          </a:prstGeom>
        </p:spPr>
      </p:pic>
      <p:sp>
        <p:nvSpPr>
          <p:cNvPr id="11" name="TextBox 10">
            <a:extLst>
              <a:ext uri="{FF2B5EF4-FFF2-40B4-BE49-F238E27FC236}">
                <a16:creationId xmlns:a16="http://schemas.microsoft.com/office/drawing/2014/main" id="{F1F7128A-3E41-094A-AC61-106910AD7AFB}"/>
              </a:ext>
            </a:extLst>
          </p:cNvPr>
          <p:cNvSpPr txBox="1"/>
          <p:nvPr/>
        </p:nvSpPr>
        <p:spPr>
          <a:xfrm>
            <a:off x="4598399" y="7292182"/>
            <a:ext cx="1945375" cy="646331"/>
          </a:xfrm>
          <a:prstGeom prst="rect">
            <a:avLst/>
          </a:prstGeom>
          <a:solidFill>
            <a:schemeClr val="bg1"/>
          </a:solidFill>
          <a:ln>
            <a:solidFill>
              <a:schemeClr val="tx1"/>
            </a:solidFill>
          </a:ln>
        </p:spPr>
        <p:txBody>
          <a:bodyPr wrap="square" rtlCol="0">
            <a:spAutoFit/>
          </a:bodyPr>
          <a:lstStyle/>
          <a:p>
            <a:pPr algn="ctr"/>
            <a:r>
              <a:rPr lang="en-GB" dirty="0"/>
              <a:t>The calculator we use in school</a:t>
            </a:r>
          </a:p>
        </p:txBody>
      </p:sp>
      <p:sp>
        <p:nvSpPr>
          <p:cNvPr id="12" name="TextBox 11">
            <a:extLst>
              <a:ext uri="{FF2B5EF4-FFF2-40B4-BE49-F238E27FC236}">
                <a16:creationId xmlns:a16="http://schemas.microsoft.com/office/drawing/2014/main" id="{DA14159C-A5EC-5C47-8A6F-51D09571F2EE}"/>
              </a:ext>
            </a:extLst>
          </p:cNvPr>
          <p:cNvSpPr txBox="1"/>
          <p:nvPr/>
        </p:nvSpPr>
        <p:spPr>
          <a:xfrm>
            <a:off x="280230" y="8183440"/>
            <a:ext cx="4077010"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The modern calculator can now be found everywhere, both mini and large versions and is embedded into devices such as laptops and mobile phones. How many devices that have calculators can you find in your house?</a:t>
            </a:r>
          </a:p>
        </p:txBody>
      </p:sp>
      <p:pic>
        <p:nvPicPr>
          <p:cNvPr id="14" name="Picture 13" descr="A picture containing building, clock, sitting, black&#10;&#10;Description automatically generated">
            <a:extLst>
              <a:ext uri="{FF2B5EF4-FFF2-40B4-BE49-F238E27FC236}">
                <a16:creationId xmlns:a16="http://schemas.microsoft.com/office/drawing/2014/main" id="{A8AEEF51-1F15-4D46-AF3E-74939780227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19217" y="6312734"/>
            <a:ext cx="1945375" cy="1478280"/>
          </a:xfrm>
          <a:prstGeom prst="rect">
            <a:avLst/>
          </a:prstGeom>
        </p:spPr>
      </p:pic>
      <p:pic>
        <p:nvPicPr>
          <p:cNvPr id="16" name="Picture 15" descr="A calculator sitting on the keyboard of a computer&#10;&#10;Description automatically generated">
            <a:extLst>
              <a:ext uri="{FF2B5EF4-FFF2-40B4-BE49-F238E27FC236}">
                <a16:creationId xmlns:a16="http://schemas.microsoft.com/office/drawing/2014/main" id="{FABFB3F5-05F0-7047-B1D2-55269E93D4A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219217" y="3879789"/>
            <a:ext cx="1215581" cy="1977150"/>
          </a:xfrm>
          <a:prstGeom prst="rect">
            <a:avLst/>
          </a:prstGeom>
        </p:spPr>
      </p:pic>
      <p:pic>
        <p:nvPicPr>
          <p:cNvPr id="18" name="Picture 17" descr="A calculator on a table&#10;&#10;Description automatically generated">
            <a:extLst>
              <a:ext uri="{FF2B5EF4-FFF2-40B4-BE49-F238E27FC236}">
                <a16:creationId xmlns:a16="http://schemas.microsoft.com/office/drawing/2014/main" id="{742A2752-9D3D-B14F-AB79-6CEFF1CDBCB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280417" y="6426430"/>
            <a:ext cx="1977126" cy="1435134"/>
          </a:xfrm>
          <a:prstGeom prst="rect">
            <a:avLst/>
          </a:prstGeom>
        </p:spPr>
      </p:pic>
      <p:pic>
        <p:nvPicPr>
          <p:cNvPr id="20" name="Picture 19" descr="A picture containing table, indoor, sitting, food&#10;&#10;Description automatically generated">
            <a:extLst>
              <a:ext uri="{FF2B5EF4-FFF2-40B4-BE49-F238E27FC236}">
                <a16:creationId xmlns:a16="http://schemas.microsoft.com/office/drawing/2014/main" id="{9E611862-6B4D-2844-992A-CE60709CCA0F}"/>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268980" y="2396265"/>
            <a:ext cx="2993393" cy="1796036"/>
          </a:xfrm>
          <a:prstGeom prst="rect">
            <a:avLst/>
          </a:prstGeom>
        </p:spPr>
      </p:pic>
      <p:pic>
        <p:nvPicPr>
          <p:cNvPr id="22" name="Picture 21" descr="A calculator on a table&#10;&#10;Description automatically generated">
            <a:extLst>
              <a:ext uri="{FF2B5EF4-FFF2-40B4-BE49-F238E27FC236}">
                <a16:creationId xmlns:a16="http://schemas.microsoft.com/office/drawing/2014/main" id="{DAC9C20F-059B-754D-84B9-F4A8B25870E3}"/>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1666" y="4368130"/>
            <a:ext cx="1726189" cy="1307719"/>
          </a:xfrm>
          <a:prstGeom prst="rect">
            <a:avLst/>
          </a:prstGeom>
        </p:spPr>
      </p:pic>
      <p:pic>
        <p:nvPicPr>
          <p:cNvPr id="24" name="Picture 23" descr="A picture containing indoor, table, sitting, green&#10;&#10;Description automatically generated">
            <a:extLst>
              <a:ext uri="{FF2B5EF4-FFF2-40B4-BE49-F238E27FC236}">
                <a16:creationId xmlns:a16="http://schemas.microsoft.com/office/drawing/2014/main" id="{E281F761-70D5-BA4A-9507-CC153DE3B1D5}"/>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3568668" y="4268940"/>
            <a:ext cx="1712234" cy="2332482"/>
          </a:xfrm>
          <a:prstGeom prst="rect">
            <a:avLst/>
          </a:prstGeom>
        </p:spPr>
      </p:pic>
    </p:spTree>
    <p:extLst>
      <p:ext uri="{BB962C8B-B14F-4D97-AF65-F5344CB8AC3E}">
        <p14:creationId xmlns:p14="http://schemas.microsoft.com/office/powerpoint/2010/main" val="421921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B53204-39E4-834F-A258-AB5AB49F38B4}"/>
              </a:ext>
            </a:extLst>
          </p:cNvPr>
          <p:cNvSpPr txBox="1"/>
          <p:nvPr/>
        </p:nvSpPr>
        <p:spPr>
          <a:xfrm>
            <a:off x="347472" y="329184"/>
            <a:ext cx="3972562" cy="769441"/>
          </a:xfrm>
          <a:prstGeom prst="rect">
            <a:avLst/>
          </a:prstGeom>
          <a:noFill/>
        </p:spPr>
        <p:txBody>
          <a:bodyPr wrap="none" rtlCol="0">
            <a:spAutoFit/>
          </a:bodyPr>
          <a:lstStyle/>
          <a:p>
            <a:r>
              <a:rPr lang="en-GB" sz="4400" dirty="0">
                <a:latin typeface="Delicious Adventures" pitchFamily="2" charset="0"/>
              </a:rPr>
              <a:t>Code Breaking…</a:t>
            </a:r>
          </a:p>
        </p:txBody>
      </p:sp>
      <p:sp>
        <p:nvSpPr>
          <p:cNvPr id="9" name="TextBox 8">
            <a:extLst>
              <a:ext uri="{FF2B5EF4-FFF2-40B4-BE49-F238E27FC236}">
                <a16:creationId xmlns:a16="http://schemas.microsoft.com/office/drawing/2014/main" id="{AA3EFEA2-1E53-BA4E-9EB8-C5B8FB6CAF12}"/>
              </a:ext>
            </a:extLst>
          </p:cNvPr>
          <p:cNvSpPr txBox="1"/>
          <p:nvPr/>
        </p:nvSpPr>
        <p:spPr>
          <a:xfrm>
            <a:off x="347471" y="1001696"/>
            <a:ext cx="4709655" cy="1846659"/>
          </a:xfrm>
          <a:prstGeom prst="rect">
            <a:avLst/>
          </a:prstGeom>
          <a:noFill/>
          <a:ln w="12700">
            <a:solidFill>
              <a:schemeClr val="tx1"/>
            </a:solidFill>
          </a:ln>
        </p:spPr>
        <p:txBody>
          <a:bodyPr wrap="square" rtlCol="0">
            <a:spAutoFit/>
          </a:bodyPr>
          <a:lstStyle/>
          <a:p>
            <a:r>
              <a:rPr lang="en-GB" b="1" dirty="0"/>
              <a:t>Alan Turing</a:t>
            </a:r>
          </a:p>
          <a:p>
            <a:r>
              <a:rPr lang="en-GB" sz="1600" dirty="0"/>
              <a:t>Alan Turing was a British mathematician. He made major contributions to the fields of mathematics, computer science, and artificial intelligence. He worked for the British government during World War II, when he succeeded in breaking the secret code Germany used to communicate.</a:t>
            </a:r>
          </a:p>
        </p:txBody>
      </p:sp>
      <p:pic>
        <p:nvPicPr>
          <p:cNvPr id="7" name="Picture 6" descr="A person wearing a suit and tie&#10;&#10;Description automatically generated">
            <a:extLst>
              <a:ext uri="{FF2B5EF4-FFF2-40B4-BE49-F238E27FC236}">
                <a16:creationId xmlns:a16="http://schemas.microsoft.com/office/drawing/2014/main" id="{0910BB3D-9D66-7F4D-8A70-4F85CD712E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79999" y="1182582"/>
            <a:ext cx="1167211" cy="1459014"/>
          </a:xfrm>
          <a:prstGeom prst="rect">
            <a:avLst/>
          </a:prstGeom>
        </p:spPr>
      </p:pic>
      <p:sp>
        <p:nvSpPr>
          <p:cNvPr id="10" name="Rectangle 9">
            <a:extLst>
              <a:ext uri="{FF2B5EF4-FFF2-40B4-BE49-F238E27FC236}">
                <a16:creationId xmlns:a16="http://schemas.microsoft.com/office/drawing/2014/main" id="{1E898AD2-BB74-364A-906A-B77CDFFB4006}"/>
              </a:ext>
            </a:extLst>
          </p:cNvPr>
          <p:cNvSpPr/>
          <p:nvPr/>
        </p:nvSpPr>
        <p:spPr>
          <a:xfrm>
            <a:off x="361160" y="2879384"/>
            <a:ext cx="6376471" cy="1384995"/>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r>
              <a:rPr lang="en-GB" sz="1200" dirty="0">
                <a:solidFill>
                  <a:srgbClr val="333333"/>
                </a:solidFill>
                <a:latin typeface="Open Sans"/>
              </a:rPr>
              <a:t>In September 1939 Great Britain went to war against Germany. During the war, Turing worked at the Government Code and Cypher School at Bletchley Park. Turing and others designed a code-breaking machine known as the Bombe. They used the Bombe to learn German military secrets. By early 1942 the code breakers at Bletchley Park were decoding about 39,000 messages a month. At the end of the war, Turing was made an Officer of the Most Excellent Order of the British Empire.</a:t>
            </a:r>
          </a:p>
          <a:p>
            <a:endParaRPr lang="en-GB" sz="1200" dirty="0"/>
          </a:p>
        </p:txBody>
      </p:sp>
      <p:sp>
        <p:nvSpPr>
          <p:cNvPr id="11" name="TextBox 10">
            <a:extLst>
              <a:ext uri="{FF2B5EF4-FFF2-40B4-BE49-F238E27FC236}">
                <a16:creationId xmlns:a16="http://schemas.microsoft.com/office/drawing/2014/main" id="{49911289-D58B-A647-8210-DC3DC3A3ED66}"/>
              </a:ext>
            </a:extLst>
          </p:cNvPr>
          <p:cNvSpPr txBox="1"/>
          <p:nvPr/>
        </p:nvSpPr>
        <p:spPr>
          <a:xfrm>
            <a:off x="1692726" y="6084958"/>
            <a:ext cx="3918933" cy="307777"/>
          </a:xfrm>
          <a:prstGeom prst="rect">
            <a:avLst/>
          </a:prstGeom>
          <a:noFill/>
        </p:spPr>
        <p:txBody>
          <a:bodyPr wrap="square" rtlCol="0">
            <a:spAutoFit/>
          </a:bodyPr>
          <a:lstStyle/>
          <a:p>
            <a:pPr algn="ctr"/>
            <a:r>
              <a:rPr lang="en-GB" sz="1400" dirty="0"/>
              <a:t>Can you crack the code to reveal a message?</a:t>
            </a:r>
          </a:p>
        </p:txBody>
      </p:sp>
      <p:graphicFrame>
        <p:nvGraphicFramePr>
          <p:cNvPr id="12" name="Table 11">
            <a:extLst>
              <a:ext uri="{FF2B5EF4-FFF2-40B4-BE49-F238E27FC236}">
                <a16:creationId xmlns:a16="http://schemas.microsoft.com/office/drawing/2014/main" id="{3F05FC63-CCAF-C442-851C-7862A939DCC5}"/>
              </a:ext>
            </a:extLst>
          </p:cNvPr>
          <p:cNvGraphicFramePr>
            <a:graphicFrameLocks noGrp="1"/>
          </p:cNvGraphicFramePr>
          <p:nvPr>
            <p:extLst>
              <p:ext uri="{D42A27DB-BD31-4B8C-83A1-F6EECF244321}">
                <p14:modId xmlns:p14="http://schemas.microsoft.com/office/powerpoint/2010/main" val="2165671546"/>
              </p:ext>
            </p:extLst>
          </p:nvPr>
        </p:nvGraphicFramePr>
        <p:xfrm>
          <a:off x="508001" y="4612810"/>
          <a:ext cx="6082791" cy="1472148"/>
        </p:xfrm>
        <a:graphic>
          <a:graphicData uri="http://schemas.openxmlformats.org/drawingml/2006/table">
            <a:tbl>
              <a:tblPr firstRow="1" bandRow="1">
                <a:tableStyleId>{5C22544A-7EE6-4342-B048-85BDC9FD1C3A}</a:tableStyleId>
              </a:tblPr>
              <a:tblGrid>
                <a:gridCol w="467907">
                  <a:extLst>
                    <a:ext uri="{9D8B030D-6E8A-4147-A177-3AD203B41FA5}">
                      <a16:colId xmlns:a16="http://schemas.microsoft.com/office/drawing/2014/main" val="2838153964"/>
                    </a:ext>
                  </a:extLst>
                </a:gridCol>
                <a:gridCol w="467907">
                  <a:extLst>
                    <a:ext uri="{9D8B030D-6E8A-4147-A177-3AD203B41FA5}">
                      <a16:colId xmlns:a16="http://schemas.microsoft.com/office/drawing/2014/main" val="2969505709"/>
                    </a:ext>
                  </a:extLst>
                </a:gridCol>
                <a:gridCol w="467907">
                  <a:extLst>
                    <a:ext uri="{9D8B030D-6E8A-4147-A177-3AD203B41FA5}">
                      <a16:colId xmlns:a16="http://schemas.microsoft.com/office/drawing/2014/main" val="3734845201"/>
                    </a:ext>
                  </a:extLst>
                </a:gridCol>
                <a:gridCol w="467907">
                  <a:extLst>
                    <a:ext uri="{9D8B030D-6E8A-4147-A177-3AD203B41FA5}">
                      <a16:colId xmlns:a16="http://schemas.microsoft.com/office/drawing/2014/main" val="434325626"/>
                    </a:ext>
                  </a:extLst>
                </a:gridCol>
                <a:gridCol w="467907">
                  <a:extLst>
                    <a:ext uri="{9D8B030D-6E8A-4147-A177-3AD203B41FA5}">
                      <a16:colId xmlns:a16="http://schemas.microsoft.com/office/drawing/2014/main" val="2068293708"/>
                    </a:ext>
                  </a:extLst>
                </a:gridCol>
                <a:gridCol w="467907">
                  <a:extLst>
                    <a:ext uri="{9D8B030D-6E8A-4147-A177-3AD203B41FA5}">
                      <a16:colId xmlns:a16="http://schemas.microsoft.com/office/drawing/2014/main" val="135405066"/>
                    </a:ext>
                  </a:extLst>
                </a:gridCol>
                <a:gridCol w="467907">
                  <a:extLst>
                    <a:ext uri="{9D8B030D-6E8A-4147-A177-3AD203B41FA5}">
                      <a16:colId xmlns:a16="http://schemas.microsoft.com/office/drawing/2014/main" val="3005754007"/>
                    </a:ext>
                  </a:extLst>
                </a:gridCol>
                <a:gridCol w="467907">
                  <a:extLst>
                    <a:ext uri="{9D8B030D-6E8A-4147-A177-3AD203B41FA5}">
                      <a16:colId xmlns:a16="http://schemas.microsoft.com/office/drawing/2014/main" val="1932902725"/>
                    </a:ext>
                  </a:extLst>
                </a:gridCol>
                <a:gridCol w="467907">
                  <a:extLst>
                    <a:ext uri="{9D8B030D-6E8A-4147-A177-3AD203B41FA5}">
                      <a16:colId xmlns:a16="http://schemas.microsoft.com/office/drawing/2014/main" val="355947210"/>
                    </a:ext>
                  </a:extLst>
                </a:gridCol>
                <a:gridCol w="467907">
                  <a:extLst>
                    <a:ext uri="{9D8B030D-6E8A-4147-A177-3AD203B41FA5}">
                      <a16:colId xmlns:a16="http://schemas.microsoft.com/office/drawing/2014/main" val="3237654829"/>
                    </a:ext>
                  </a:extLst>
                </a:gridCol>
                <a:gridCol w="467907">
                  <a:extLst>
                    <a:ext uri="{9D8B030D-6E8A-4147-A177-3AD203B41FA5}">
                      <a16:colId xmlns:a16="http://schemas.microsoft.com/office/drawing/2014/main" val="4193821157"/>
                    </a:ext>
                  </a:extLst>
                </a:gridCol>
                <a:gridCol w="467907">
                  <a:extLst>
                    <a:ext uri="{9D8B030D-6E8A-4147-A177-3AD203B41FA5}">
                      <a16:colId xmlns:a16="http://schemas.microsoft.com/office/drawing/2014/main" val="3957057952"/>
                    </a:ext>
                  </a:extLst>
                </a:gridCol>
                <a:gridCol w="467907">
                  <a:extLst>
                    <a:ext uri="{9D8B030D-6E8A-4147-A177-3AD203B41FA5}">
                      <a16:colId xmlns:a16="http://schemas.microsoft.com/office/drawing/2014/main" val="3666055499"/>
                    </a:ext>
                  </a:extLst>
                </a:gridCol>
              </a:tblGrid>
              <a:tr h="368037">
                <a:tc>
                  <a:txBody>
                    <a:bodyPr/>
                    <a:lstStyle/>
                    <a:p>
                      <a:pPr algn="ctr"/>
                      <a:r>
                        <a:rPr lang="en-GB" sz="1800" dirty="0">
                          <a:solidFill>
                            <a:schemeClr val="tx1"/>
                          </a:solidFill>
                          <a:latin typeface="KG WhY yOu GoTtA Be So MeAn" panose="02000506000000020004" pitchFamily="2" charset="77"/>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51965164"/>
                  </a:ext>
                </a:extLst>
              </a:tr>
              <a:tr h="368037">
                <a:tc>
                  <a:txBody>
                    <a:bodyPr/>
                    <a:lstStyle/>
                    <a:p>
                      <a:pPr algn="ctr"/>
                      <a:r>
                        <a:rPr lang="en-GB" sz="1800" dirty="0">
                          <a:solidFill>
                            <a:schemeClr val="tx1"/>
                          </a:solidFill>
                          <a:latin typeface="KG WhY yOu GoTtA Be So MeAn" panose="02000506000000020004" pitchFamily="2" charset="77"/>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374858"/>
                  </a:ext>
                </a:extLst>
              </a:tr>
              <a:tr h="368037">
                <a:tc>
                  <a:txBody>
                    <a:bodyPr/>
                    <a:lstStyle/>
                    <a:p>
                      <a:pPr algn="ctr"/>
                      <a:r>
                        <a:rPr lang="en-GB" sz="1800" dirty="0">
                          <a:solidFill>
                            <a:schemeClr val="tx1"/>
                          </a:solidFill>
                          <a:latin typeface="KG WhY yOu GoTtA Be So MeAn" panose="02000506000000020004" pitchFamily="2" charset="77"/>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51113708"/>
                  </a:ext>
                </a:extLst>
              </a:tr>
              <a:tr h="368037">
                <a:tc>
                  <a:txBody>
                    <a:bodyPr/>
                    <a:lstStyle/>
                    <a:p>
                      <a:pPr algn="ctr"/>
                      <a:r>
                        <a:rPr lang="en-GB" sz="1800" dirty="0">
                          <a:solidFill>
                            <a:schemeClr val="tx1"/>
                          </a:solidFill>
                          <a:latin typeface="KG WhY yOu GoTtA Be So MeAn" panose="02000506000000020004" pitchFamily="2" charset="77"/>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132301"/>
                  </a:ext>
                </a:extLst>
              </a:tr>
            </a:tbl>
          </a:graphicData>
        </a:graphic>
      </p:graphicFrame>
      <p:sp>
        <p:nvSpPr>
          <p:cNvPr id="13" name="TextBox 12">
            <a:extLst>
              <a:ext uri="{FF2B5EF4-FFF2-40B4-BE49-F238E27FC236}">
                <a16:creationId xmlns:a16="http://schemas.microsoft.com/office/drawing/2014/main" id="{C17EBF48-EA8B-4348-91EE-4775831B6687}"/>
              </a:ext>
            </a:extLst>
          </p:cNvPr>
          <p:cNvSpPr txBox="1"/>
          <p:nvPr/>
        </p:nvSpPr>
        <p:spPr>
          <a:xfrm>
            <a:off x="427736" y="8824237"/>
            <a:ext cx="6163056" cy="954107"/>
          </a:xfrm>
          <a:prstGeom prst="rect">
            <a:avLst/>
          </a:prstGeom>
          <a:noFill/>
        </p:spPr>
        <p:txBody>
          <a:bodyPr wrap="square" rtlCol="0">
            <a:spAutoFit/>
          </a:bodyPr>
          <a:lstStyle/>
          <a:p>
            <a:pPr algn="ctr"/>
            <a:r>
              <a:rPr lang="en-GB" sz="1400" dirty="0"/>
              <a:t>Can you make up some calculations to spell out your name using the same code breaker grid?</a:t>
            </a:r>
          </a:p>
          <a:p>
            <a:pPr algn="ctr"/>
            <a:endParaRPr lang="en-GB" sz="1400" dirty="0"/>
          </a:p>
          <a:p>
            <a:pPr algn="ctr"/>
            <a:r>
              <a:rPr lang="en-GB" sz="1400" dirty="0"/>
              <a:t>Can you make up your own message for a friend to decode?</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3784456726"/>
                  </p:ext>
                </p:extLst>
              </p:nvPr>
            </p:nvGraphicFramePr>
            <p:xfrm>
              <a:off x="724196" y="6563738"/>
              <a:ext cx="1609557" cy="168895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i="0" dirty="0">
                              <a:solidFill>
                                <a:schemeClr val="tx1"/>
                              </a:solidFill>
                              <a:latin typeface="Arial" panose="020B0604020202020204" pitchFamily="34" charset="0"/>
                              <a:ea typeface="+mn-ea"/>
                              <a:cs typeface="Arial" panose="020B0604020202020204" pitchFamily="34" charset="0"/>
                            </a:rPr>
                            <a:t>52</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44 + 11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54 – 33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8 x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Arial" panose="020B0604020202020204" pitchFamily="34" charset="0"/>
                              <a:cs typeface="Arial" panose="020B0604020202020204" pitchFamily="34" charset="0"/>
                            </a:rPr>
                            <a:t>17</a:t>
                          </a:r>
                          <a:r>
                            <a:rPr lang="en-GB" b="1" baseline="0" dirty="0">
                              <a:solidFill>
                                <a:schemeClr val="tx1"/>
                              </a:solidFill>
                              <a:latin typeface="Arial" panose="020B0604020202020204" pitchFamily="34" charset="0"/>
                              <a:cs typeface="Arial" panose="020B0604020202020204" pitchFamily="34" charset="0"/>
                            </a:rPr>
                            <a:t> + 13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bl>
              </a:graphicData>
            </a:graphic>
          </p:graphicFrame>
        </mc:Choice>
        <mc:Fallback xmlns="">
          <p:graphicFrame>
            <p:nvGraphicFramePr>
              <p:cNvPr id="14" name="Table 13">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3784456726"/>
                  </p:ext>
                </p:extLst>
              </p:nvPr>
            </p:nvGraphicFramePr>
            <p:xfrm>
              <a:off x="724196" y="6563738"/>
              <a:ext cx="1609557" cy="168895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41" t="-1786" r="-44324" b="-401786"/>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4</a:t>
                          </a:r>
                          <a:r>
                            <a:rPr lang="en-GB" b="1" dirty="0" smtClean="0">
                              <a:solidFill>
                                <a:schemeClr val="tx1"/>
                              </a:solidFill>
                              <a:latin typeface="Arial" panose="020B0604020202020204" pitchFamily="34" charset="0"/>
                              <a:cs typeface="Arial" panose="020B0604020202020204" pitchFamily="34" charset="0"/>
                            </a:rPr>
                            <a:t>4 </a:t>
                          </a:r>
                          <a:r>
                            <a:rPr lang="en-GB" b="1" dirty="0">
                              <a:solidFill>
                                <a:schemeClr val="tx1"/>
                              </a:solidFill>
                              <a:latin typeface="Arial" panose="020B0604020202020204" pitchFamily="34" charset="0"/>
                              <a:cs typeface="Arial" panose="020B0604020202020204" pitchFamily="34" charset="0"/>
                            </a:rPr>
                            <a:t>+ </a:t>
                          </a:r>
                          <a:r>
                            <a:rPr lang="en-GB" b="1" dirty="0" smtClean="0">
                              <a:solidFill>
                                <a:schemeClr val="tx1"/>
                              </a:solidFill>
                              <a:latin typeface="Arial" panose="020B0604020202020204" pitchFamily="34" charset="0"/>
                              <a:cs typeface="Arial" panose="020B0604020202020204" pitchFamily="34" charset="0"/>
                            </a:rPr>
                            <a:t>11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54 – </a:t>
                          </a:r>
                          <a:r>
                            <a:rPr lang="en-GB" b="1" dirty="0" smtClean="0">
                              <a:solidFill>
                                <a:schemeClr val="tx1"/>
                              </a:solidFill>
                              <a:latin typeface="Arial" panose="020B0604020202020204" pitchFamily="34" charset="0"/>
                              <a:cs typeface="Arial" panose="020B0604020202020204" pitchFamily="34" charset="0"/>
                            </a:rPr>
                            <a:t>33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8</a:t>
                          </a:r>
                          <a:r>
                            <a:rPr lang="en-GB" b="1" dirty="0" smtClean="0">
                              <a:solidFill>
                                <a:schemeClr val="tx1"/>
                              </a:solidFill>
                              <a:latin typeface="Arial" panose="020B0604020202020204" pitchFamily="34" charset="0"/>
                              <a:cs typeface="Arial" panose="020B0604020202020204" pitchFamily="34" charset="0"/>
                            </a:rPr>
                            <a:t> </a:t>
                          </a:r>
                          <a:r>
                            <a:rPr lang="en-GB" b="1" dirty="0">
                              <a:solidFill>
                                <a:schemeClr val="tx1"/>
                              </a:solidFill>
                              <a:latin typeface="Arial" panose="020B0604020202020204" pitchFamily="34" charset="0"/>
                              <a:cs typeface="Arial" panose="020B0604020202020204" pitchFamily="34" charset="0"/>
                            </a:rPr>
                            <a:t>x </a:t>
                          </a:r>
                          <a:r>
                            <a:rPr lang="en-GB" b="1" dirty="0" smtClean="0">
                              <a:solidFill>
                                <a:schemeClr val="tx1"/>
                              </a:solidFill>
                              <a:latin typeface="Arial" panose="020B0604020202020204" pitchFamily="34" charset="0"/>
                              <a:cs typeface="Arial" panose="020B0604020202020204" pitchFamily="34" charset="0"/>
                            </a:rPr>
                            <a:t>8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Arial" panose="020B0604020202020204" pitchFamily="34" charset="0"/>
                              <a:cs typeface="Arial" panose="020B0604020202020204" pitchFamily="34" charset="0"/>
                            </a:rPr>
                            <a:t>17</a:t>
                          </a:r>
                          <a:r>
                            <a:rPr lang="en-GB" b="1" baseline="0" dirty="0" smtClean="0">
                              <a:solidFill>
                                <a:schemeClr val="tx1"/>
                              </a:solidFill>
                              <a:latin typeface="Arial" panose="020B0604020202020204" pitchFamily="34" charset="0"/>
                              <a:cs typeface="Arial" panose="020B0604020202020204" pitchFamily="34" charset="0"/>
                            </a:rPr>
                            <a:t> </a:t>
                          </a:r>
                          <a:r>
                            <a:rPr lang="en-GB" b="1" baseline="0" dirty="0" smtClean="0">
                              <a:solidFill>
                                <a:schemeClr val="tx1"/>
                              </a:solidFill>
                              <a:latin typeface="Arial" panose="020B0604020202020204" pitchFamily="34" charset="0"/>
                              <a:cs typeface="Arial" panose="020B0604020202020204" pitchFamily="34" charset="0"/>
                            </a:rPr>
                            <a:t>+ </a:t>
                          </a:r>
                          <a:r>
                            <a:rPr lang="en-GB" b="1" baseline="0" dirty="0" smtClean="0">
                              <a:solidFill>
                                <a:schemeClr val="tx1"/>
                              </a:solidFill>
                              <a:latin typeface="Arial" panose="020B0604020202020204" pitchFamily="34" charset="0"/>
                              <a:cs typeface="Arial" panose="020B0604020202020204" pitchFamily="34" charset="0"/>
                            </a:rPr>
                            <a:t>13 </a:t>
                          </a:r>
                          <a:r>
                            <a:rPr lang="en-GB" b="1" dirty="0" smtClean="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1907489516"/>
                  </p:ext>
                </p:extLst>
              </p:nvPr>
            </p:nvGraphicFramePr>
            <p:xfrm>
              <a:off x="2677020" y="6563738"/>
              <a:ext cx="1609557" cy="67558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i="0" dirty="0">
                              <a:solidFill>
                                <a:schemeClr val="tx1"/>
                              </a:solidFill>
                              <a:latin typeface="Arial" panose="020B0604020202020204" pitchFamily="34" charset="0"/>
                              <a:ea typeface="+mn-ea"/>
                              <a:cs typeface="Arial" panose="020B0604020202020204" pitchFamily="34" charset="0"/>
                            </a:rPr>
                            <a:t>64</a:t>
                          </a:r>
                          <a:r>
                            <a:rPr lang="en-GB" b="1" i="0" baseline="0" dirty="0">
                              <a:solidFill>
                                <a:schemeClr val="tx1"/>
                              </a:solidFill>
                              <a:latin typeface="Arial" panose="020B0604020202020204" pitchFamily="34" charset="0"/>
                              <a:ea typeface="+mn-ea"/>
                              <a:cs typeface="Arial" panose="020B0604020202020204" pitchFamily="34" charset="0"/>
                            </a:rPr>
                            <a:t>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44 - 14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bl>
              </a:graphicData>
            </a:graphic>
          </p:graphicFrame>
        </mc:Choice>
        <mc:Fallback xmlns="">
          <p:graphicFrame>
            <p:nvGraphicFramePr>
              <p:cNvPr id="15" name="Table 14">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1907489516"/>
                  </p:ext>
                </p:extLst>
              </p:nvPr>
            </p:nvGraphicFramePr>
            <p:xfrm>
              <a:off x="2677020" y="6563738"/>
              <a:ext cx="1609557" cy="67558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1786" r="-44324" b="-105357"/>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4</a:t>
                          </a:r>
                          <a:r>
                            <a:rPr lang="en-GB" b="1" dirty="0" smtClean="0">
                              <a:solidFill>
                                <a:schemeClr val="tx1"/>
                              </a:solidFill>
                              <a:latin typeface="Arial" panose="020B0604020202020204" pitchFamily="34" charset="0"/>
                              <a:cs typeface="Arial" panose="020B0604020202020204" pitchFamily="34" charset="0"/>
                            </a:rPr>
                            <a:t>4 </a:t>
                          </a:r>
                          <a:r>
                            <a:rPr lang="en-GB" b="1" dirty="0">
                              <a:solidFill>
                                <a:schemeClr val="tx1"/>
                              </a:solidFill>
                              <a:latin typeface="Arial" panose="020B0604020202020204" pitchFamily="34" charset="0"/>
                              <a:cs typeface="Arial" panose="020B0604020202020204" pitchFamily="34" charset="0"/>
                            </a:rPr>
                            <a:t>-</a:t>
                          </a:r>
                          <a:r>
                            <a:rPr lang="en-GB" b="1" dirty="0" smtClean="0">
                              <a:solidFill>
                                <a:schemeClr val="tx1"/>
                              </a:solidFill>
                              <a:latin typeface="Arial" panose="020B0604020202020204" pitchFamily="34" charset="0"/>
                              <a:cs typeface="Arial" panose="020B0604020202020204" pitchFamily="34" charset="0"/>
                            </a:rPr>
                            <a:t> 14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bl>
              </a:graphicData>
            </a:graphic>
          </p:graphicFrame>
        </mc:Fallback>
      </mc:AlternateContent>
      <p:graphicFrame>
        <p:nvGraphicFramePr>
          <p:cNvPr id="16" name="Table 15">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2918575930"/>
              </p:ext>
            </p:extLst>
          </p:nvPr>
        </p:nvGraphicFramePr>
        <p:xfrm>
          <a:off x="4637653" y="6596042"/>
          <a:ext cx="1609557" cy="101337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i="0" dirty="0">
                          <a:solidFill>
                            <a:schemeClr val="tx1"/>
                          </a:solidFill>
                          <a:latin typeface="Arial" panose="020B0604020202020204" pitchFamily="34" charset="0"/>
                          <a:ea typeface="+mn-ea"/>
                          <a:cs typeface="Arial" panose="020B0604020202020204" pitchFamily="34" charset="0"/>
                        </a:rPr>
                        <a:t>25 x</a:t>
                      </a:r>
                      <a:r>
                        <a:rPr lang="en-GB" b="1" dirty="0">
                          <a:solidFill>
                            <a:schemeClr val="tx1"/>
                          </a:solidFill>
                          <a:latin typeface="Arial" panose="020B0604020202020204" pitchFamily="34" charset="0"/>
                          <a:cs typeface="Arial" panose="020B0604020202020204" pitchFamily="34" charset="0"/>
                        </a:rPr>
                        <a:t>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9² + 11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113 – 33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bl>
          </a:graphicData>
        </a:graphic>
      </p:graphicFrame>
    </p:spTree>
    <p:extLst>
      <p:ext uri="{BB962C8B-B14F-4D97-AF65-F5344CB8AC3E}">
        <p14:creationId xmlns:p14="http://schemas.microsoft.com/office/powerpoint/2010/main" val="35872058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1953</TotalTime>
  <Words>1397</Words>
  <Application>Microsoft Office PowerPoint</Application>
  <PresentationFormat>A4 Paper (210x297 mm)</PresentationFormat>
  <Paragraphs>140</Paragraphs>
  <Slides>14</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Open Sans</vt:lpstr>
      <vt:lpstr>Georgia</vt:lpstr>
      <vt:lpstr>KG WhY yOu GoTtA Be So MeAn</vt:lpstr>
      <vt:lpstr>Arial</vt:lpstr>
      <vt:lpstr>Calibri</vt:lpstr>
      <vt:lpstr>Home</vt:lpstr>
      <vt:lpstr>Delicious Adventures</vt:lpstr>
      <vt:lpstr>Calibri Light</vt:lpstr>
      <vt:lpstr>calendar note tfb</vt:lpstr>
      <vt:lpstr>Cambria Math</vt:lpstr>
      <vt:lpstr>Arial</vt:lpstr>
      <vt:lpstr>Office Theme</vt:lpstr>
      <vt:lpstr>PowerPoint Presentation</vt:lpstr>
      <vt:lpstr>The 24 game… </vt:lpstr>
      <vt:lpstr>PowerPoint Presentation</vt:lpstr>
      <vt:lpstr>PowerPoint Presentation</vt:lpstr>
      <vt:lpstr>PowerPoint Presentation</vt:lpstr>
      <vt:lpstr>PowerPoint Presentation</vt:lpstr>
      <vt:lpstr>PowerPoint Presentation</vt:lpstr>
      <vt:lpstr>Another famous mathematician was the person who transformed the calculator.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Henshaw</dc:creator>
  <cp:lastModifiedBy>Miss H Staton</cp:lastModifiedBy>
  <cp:revision>33</cp:revision>
  <dcterms:created xsi:type="dcterms:W3CDTF">2020-05-20T14:59:33Z</dcterms:created>
  <dcterms:modified xsi:type="dcterms:W3CDTF">2021-07-01T10:46:26Z</dcterms:modified>
</cp:coreProperties>
</file>