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9966FF"/>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0" d="100"/>
          <a:sy n="90" d="100"/>
        </p:scale>
        <p:origin x="-186"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7789B-F040-4866-831F-FD1BD5792F7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4359DA2-7101-4CC2-BEE9-BB055F3CF9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5AC6EBD-3BD5-4999-BA17-61AE9248872D}"/>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5" name="Footer Placeholder 4">
            <a:extLst>
              <a:ext uri="{FF2B5EF4-FFF2-40B4-BE49-F238E27FC236}">
                <a16:creationId xmlns:a16="http://schemas.microsoft.com/office/drawing/2014/main" id="{6779E53A-3EC7-4558-B7C3-4F06FA0862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AEB0EC-8CFA-46A8-95BB-3EEF2F0D698A}"/>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92220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AF61F-78D6-41E3-B9E1-311D8992CCF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A9FD6EA-5D72-4D76-B3B2-D1047F99DB7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FFA9D2-6DF4-4D52-8A9C-32E3B837DD8B}"/>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5" name="Footer Placeholder 4">
            <a:extLst>
              <a:ext uri="{FF2B5EF4-FFF2-40B4-BE49-F238E27FC236}">
                <a16:creationId xmlns:a16="http://schemas.microsoft.com/office/drawing/2014/main" id="{4EA03A25-529A-4E59-87AA-05E0892A9B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B1EBD5-FCE2-47F5-9312-70EF02188558}"/>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3010256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A19308-154F-4360-BEB2-2A9DCB1EECB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0DEE17E-B3C1-4B21-BDBB-5D4B7AD3B8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D3E201-4279-40F5-A9DA-EA7268A1D246}"/>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5" name="Footer Placeholder 4">
            <a:extLst>
              <a:ext uri="{FF2B5EF4-FFF2-40B4-BE49-F238E27FC236}">
                <a16:creationId xmlns:a16="http://schemas.microsoft.com/office/drawing/2014/main" id="{A495CBFD-646C-4610-A9E1-A194033B2E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A49275-4ACF-4C80-AD0F-00E9770B017E}"/>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1195283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3BD15-0E71-4A85-8AD6-73C89A3CED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13DB9CF-6940-4B0C-A9D8-FB98F0640C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5C89E3-6A89-4A0A-8AF4-45E8DADC50E5}"/>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5" name="Footer Placeholder 4">
            <a:extLst>
              <a:ext uri="{FF2B5EF4-FFF2-40B4-BE49-F238E27FC236}">
                <a16:creationId xmlns:a16="http://schemas.microsoft.com/office/drawing/2014/main" id="{309E87BA-F6CB-40BF-96FD-40C5CF053D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D51619-3C34-446F-B192-AE53B4039BB7}"/>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3309081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CFF20-DA33-4860-993F-683038E459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CAA8471-FEA2-4D8E-98B7-667896788E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77027ED-F3CF-42B2-9000-7159D8F3FBD9}"/>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5" name="Footer Placeholder 4">
            <a:extLst>
              <a:ext uri="{FF2B5EF4-FFF2-40B4-BE49-F238E27FC236}">
                <a16:creationId xmlns:a16="http://schemas.microsoft.com/office/drawing/2014/main" id="{D7D23C54-3FEE-4DDB-8FBB-22AA59B1C7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DD4CFC-28A3-4EC5-BA00-F03AFAE28ED8}"/>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1028755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B8DC2-07CD-4124-91AB-8AC56055CC6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C0B933E-EB62-4859-9642-F6E69D1988E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AEEBB8-9585-4812-99A5-F857CD103A4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CBFFBCA-521B-4A22-B16B-121584B344B6}"/>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6" name="Footer Placeholder 5">
            <a:extLst>
              <a:ext uri="{FF2B5EF4-FFF2-40B4-BE49-F238E27FC236}">
                <a16:creationId xmlns:a16="http://schemas.microsoft.com/office/drawing/2014/main" id="{175A87C6-36DD-4013-83F8-073FC414EC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CB3E31-3C64-45E3-B072-DF72707A97F7}"/>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433172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B6F1A-41D9-4B9A-8C44-5B85EFC9CB5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333091-5310-4348-A85C-FD37CE183D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5D3A1B7-B139-43B1-9564-C3B3BAE5FAC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8917F50-8A36-46B7-A3BD-5D99E98C81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245FDFE-A053-41AA-A338-1287AD1B68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4C3474A-F621-4215-A9C4-45ED9758D599}"/>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8" name="Footer Placeholder 7">
            <a:extLst>
              <a:ext uri="{FF2B5EF4-FFF2-40B4-BE49-F238E27FC236}">
                <a16:creationId xmlns:a16="http://schemas.microsoft.com/office/drawing/2014/main" id="{CE1B959C-BFE4-47E0-9DC7-6F80CC6302D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BC4F52-DF8A-40C1-9411-7318C5DBF6B2}"/>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3215906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37A0F-A61E-49B6-8995-ECC7BBF2697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1E95526-9FD0-4AF4-8530-76E59FEA8CBA}"/>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4" name="Footer Placeholder 3">
            <a:extLst>
              <a:ext uri="{FF2B5EF4-FFF2-40B4-BE49-F238E27FC236}">
                <a16:creationId xmlns:a16="http://schemas.microsoft.com/office/drawing/2014/main" id="{8A15A954-DF32-4BD2-8C35-21542E4744B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6768629-8DE0-4400-A1E4-293D3B553B5A}"/>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3156291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0130EF-A867-4DF9-B1FD-F1CE9E7ACA37}"/>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3" name="Footer Placeholder 2">
            <a:extLst>
              <a:ext uri="{FF2B5EF4-FFF2-40B4-BE49-F238E27FC236}">
                <a16:creationId xmlns:a16="http://schemas.microsoft.com/office/drawing/2014/main" id="{9CED4B4D-C0D3-46DC-8498-47CF0C1C3BA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F33F155-9E95-4992-8D08-06E69C0DD5E2}"/>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3327389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F5D21-9705-410B-BBDF-A8F81CE9E8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FDBF823-FE6D-4AB9-AE54-EEE459F234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478B1B-9041-4D60-8272-EF2BA5938D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8DF78F3-A539-455D-81F4-D46D29AD046A}"/>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6" name="Footer Placeholder 5">
            <a:extLst>
              <a:ext uri="{FF2B5EF4-FFF2-40B4-BE49-F238E27FC236}">
                <a16:creationId xmlns:a16="http://schemas.microsoft.com/office/drawing/2014/main" id="{053A179C-EE79-4269-A213-FB1F70AAC3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FC66C87-6EDE-4407-8903-F1B96151401F}"/>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3042437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DE0A2-2085-4EB7-930B-01DAF97040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F924387-6FCD-402F-87F5-FCEF8C623B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491239E-03F2-415D-9D6A-658FB0375F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999BA8F-372C-488D-BAF5-7C4DA54707EA}"/>
              </a:ext>
            </a:extLst>
          </p:cNvPr>
          <p:cNvSpPr>
            <a:spLocks noGrp="1"/>
          </p:cNvSpPr>
          <p:nvPr>
            <p:ph type="dt" sz="half" idx="10"/>
          </p:nvPr>
        </p:nvSpPr>
        <p:spPr/>
        <p:txBody>
          <a:bodyPr/>
          <a:lstStyle/>
          <a:p>
            <a:fld id="{DE45AE45-695A-4EB7-BF4F-75C0AAC6C23B}" type="datetimeFigureOut">
              <a:rPr lang="en-GB" smtClean="0"/>
              <a:t>01/07/2021</a:t>
            </a:fld>
            <a:endParaRPr lang="en-GB"/>
          </a:p>
        </p:txBody>
      </p:sp>
      <p:sp>
        <p:nvSpPr>
          <p:cNvPr id="6" name="Footer Placeholder 5">
            <a:extLst>
              <a:ext uri="{FF2B5EF4-FFF2-40B4-BE49-F238E27FC236}">
                <a16:creationId xmlns:a16="http://schemas.microsoft.com/office/drawing/2014/main" id="{C4A3C89D-F82B-4FDE-8FA7-DD0BA66128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1307D5-7FCD-4C4F-A5BF-CF7364474CBC}"/>
              </a:ext>
            </a:extLst>
          </p:cNvPr>
          <p:cNvSpPr>
            <a:spLocks noGrp="1"/>
          </p:cNvSpPr>
          <p:nvPr>
            <p:ph type="sldNum" sz="quarter" idx="12"/>
          </p:nvPr>
        </p:nvSpPr>
        <p:spPr/>
        <p:txBody>
          <a:bodyPr/>
          <a:lstStyle/>
          <a:p>
            <a:fld id="{B303417F-446B-44E6-83CA-521B2363FB4A}" type="slidenum">
              <a:rPr lang="en-GB" smtClean="0"/>
              <a:t>‹#›</a:t>
            </a:fld>
            <a:endParaRPr lang="en-GB"/>
          </a:p>
        </p:txBody>
      </p:sp>
    </p:spTree>
    <p:extLst>
      <p:ext uri="{BB962C8B-B14F-4D97-AF65-F5344CB8AC3E}">
        <p14:creationId xmlns:p14="http://schemas.microsoft.com/office/powerpoint/2010/main" val="2142408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20BEED-729E-44F8-B013-475F3968B8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A79F12-226D-4FD5-A993-83C9182E02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80A47D-BFB3-472A-8B25-30AD1FB035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45AE45-695A-4EB7-BF4F-75C0AAC6C23B}" type="datetimeFigureOut">
              <a:rPr lang="en-GB" smtClean="0"/>
              <a:t>01/07/2021</a:t>
            </a:fld>
            <a:endParaRPr lang="en-GB"/>
          </a:p>
        </p:txBody>
      </p:sp>
      <p:sp>
        <p:nvSpPr>
          <p:cNvPr id="5" name="Footer Placeholder 4">
            <a:extLst>
              <a:ext uri="{FF2B5EF4-FFF2-40B4-BE49-F238E27FC236}">
                <a16:creationId xmlns:a16="http://schemas.microsoft.com/office/drawing/2014/main" id="{94BFCAD9-09BD-4412-BCE6-E649167511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CCFBE0C-EB09-4319-8D7D-63D6B10F58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03417F-446B-44E6-83CA-521B2363FB4A}" type="slidenum">
              <a:rPr lang="en-GB" smtClean="0"/>
              <a:t>‹#›</a:t>
            </a:fld>
            <a:endParaRPr lang="en-GB"/>
          </a:p>
        </p:txBody>
      </p:sp>
    </p:spTree>
    <p:extLst>
      <p:ext uri="{BB962C8B-B14F-4D97-AF65-F5344CB8AC3E}">
        <p14:creationId xmlns:p14="http://schemas.microsoft.com/office/powerpoint/2010/main" val="1884256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transition@springwellcc.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D25F2-E064-4150-8725-293DE3EEAEAF}"/>
              </a:ext>
            </a:extLst>
          </p:cNvPr>
          <p:cNvSpPr>
            <a:spLocks noGrp="1"/>
          </p:cNvSpPr>
          <p:nvPr>
            <p:ph type="title"/>
          </p:nvPr>
        </p:nvSpPr>
        <p:spPr>
          <a:xfrm>
            <a:off x="380997" y="-318410"/>
            <a:ext cx="10515600" cy="1325563"/>
          </a:xfrm>
        </p:spPr>
        <p:txBody>
          <a:bodyPr>
            <a:normAutofit/>
          </a:bodyPr>
          <a:lstStyle/>
          <a:p>
            <a:r>
              <a:rPr lang="en-GB" sz="3200" b="1" dirty="0"/>
              <a:t>Transition Portfolio Work</a:t>
            </a:r>
          </a:p>
        </p:txBody>
      </p:sp>
      <p:sp>
        <p:nvSpPr>
          <p:cNvPr id="4" name="TextBox 3">
            <a:extLst>
              <a:ext uri="{FF2B5EF4-FFF2-40B4-BE49-F238E27FC236}">
                <a16:creationId xmlns:a16="http://schemas.microsoft.com/office/drawing/2014/main" id="{9E500E0D-6DE7-4246-A706-A0B30F90306C}"/>
              </a:ext>
            </a:extLst>
          </p:cNvPr>
          <p:cNvSpPr txBox="1"/>
          <p:nvPr/>
        </p:nvSpPr>
        <p:spPr>
          <a:xfrm>
            <a:off x="380997" y="1997825"/>
            <a:ext cx="3855444" cy="3754874"/>
          </a:xfrm>
          <a:prstGeom prst="rect">
            <a:avLst/>
          </a:prstGeom>
          <a:solidFill>
            <a:schemeClr val="accent4"/>
          </a:solidFill>
        </p:spPr>
        <p:txBody>
          <a:bodyPr wrap="square" rtlCol="0">
            <a:spAutoFit/>
          </a:bodyPr>
          <a:lstStyle/>
          <a:p>
            <a:r>
              <a:rPr lang="en-GB" sz="1200" b="1" dirty="0"/>
              <a:t>Inspire</a:t>
            </a:r>
          </a:p>
          <a:p>
            <a:r>
              <a:rPr lang="en-GB" sz="1200" dirty="0"/>
              <a:t>Inspire is our yellow pod where English, Modern Foreign Languages and Art are taught.</a:t>
            </a:r>
          </a:p>
          <a:p>
            <a:endParaRPr lang="en-GB" sz="1200" dirty="0"/>
          </a:p>
          <a:p>
            <a:r>
              <a:rPr lang="en-GB" sz="1200" dirty="0"/>
              <a:t>Your </a:t>
            </a:r>
            <a:r>
              <a:rPr lang="en-GB" sz="1200" b="1" dirty="0"/>
              <a:t>inspire</a:t>
            </a:r>
            <a:r>
              <a:rPr lang="en-GB" sz="1200" dirty="0"/>
              <a:t> challenge is to write a letter to your future self, to </a:t>
            </a:r>
            <a:r>
              <a:rPr lang="en-GB" sz="1200" i="1" dirty="0"/>
              <a:t>inspire</a:t>
            </a:r>
            <a:r>
              <a:rPr lang="en-GB" sz="1200" dirty="0"/>
              <a:t> yourself to be successful.  Think about:</a:t>
            </a:r>
          </a:p>
          <a:p>
            <a:pPr marL="285750" indent="-285750">
              <a:buFontTx/>
              <a:buChar char="-"/>
            </a:pPr>
            <a:r>
              <a:rPr lang="en-GB" sz="1200" dirty="0"/>
              <a:t>What advice you could give to your future self</a:t>
            </a:r>
          </a:p>
          <a:p>
            <a:pPr marL="285750" indent="-285750">
              <a:buFontTx/>
              <a:buChar char="-"/>
            </a:pPr>
            <a:r>
              <a:rPr lang="en-GB" sz="1200" dirty="0"/>
              <a:t>What you think you are good at</a:t>
            </a:r>
          </a:p>
          <a:p>
            <a:pPr marL="285750" indent="-285750">
              <a:buFontTx/>
              <a:buChar char="-"/>
            </a:pPr>
            <a:r>
              <a:rPr lang="en-GB" sz="1200" dirty="0"/>
              <a:t>What skills you think you need to develop</a:t>
            </a:r>
          </a:p>
          <a:p>
            <a:pPr marL="285750" indent="-285750">
              <a:buFontTx/>
              <a:buChar char="-"/>
            </a:pPr>
            <a:r>
              <a:rPr lang="en-GB" sz="1200" dirty="0"/>
              <a:t>What you want to achieve while you are at Springwell</a:t>
            </a:r>
          </a:p>
          <a:p>
            <a:endParaRPr lang="en-GB" sz="1400" dirty="0"/>
          </a:p>
          <a:p>
            <a:endParaRPr lang="en-GB" sz="1400" dirty="0"/>
          </a:p>
          <a:p>
            <a:endParaRPr lang="en-GB" dirty="0"/>
          </a:p>
          <a:p>
            <a:endParaRPr lang="en-GB" dirty="0"/>
          </a:p>
          <a:p>
            <a:endParaRPr lang="en-GB" dirty="0"/>
          </a:p>
          <a:p>
            <a:endParaRPr lang="en-GB" dirty="0"/>
          </a:p>
          <a:p>
            <a:endParaRPr lang="en-GB" dirty="0"/>
          </a:p>
        </p:txBody>
      </p:sp>
      <p:sp>
        <p:nvSpPr>
          <p:cNvPr id="5" name="TextBox 4">
            <a:extLst>
              <a:ext uri="{FF2B5EF4-FFF2-40B4-BE49-F238E27FC236}">
                <a16:creationId xmlns:a16="http://schemas.microsoft.com/office/drawing/2014/main" id="{B5BAC485-8A96-4C3E-A363-20A97166BCC7}"/>
              </a:ext>
            </a:extLst>
          </p:cNvPr>
          <p:cNvSpPr txBox="1"/>
          <p:nvPr/>
        </p:nvSpPr>
        <p:spPr>
          <a:xfrm>
            <a:off x="4230148" y="1997825"/>
            <a:ext cx="3784134" cy="2308324"/>
          </a:xfrm>
          <a:prstGeom prst="rect">
            <a:avLst/>
          </a:prstGeom>
          <a:solidFill>
            <a:srgbClr val="FF0000"/>
          </a:solidFill>
        </p:spPr>
        <p:txBody>
          <a:bodyPr wrap="square" rtlCol="0">
            <a:spAutoFit/>
          </a:bodyPr>
          <a:lstStyle/>
          <a:p>
            <a:r>
              <a:rPr lang="en-GB" sz="1200" b="1" dirty="0"/>
              <a:t>Discover</a:t>
            </a:r>
          </a:p>
          <a:p>
            <a:r>
              <a:rPr lang="en-GB" sz="1200" dirty="0"/>
              <a:t>Discover is our red pod where Humanities (Geography, history and RE) and Science are taught.</a:t>
            </a:r>
          </a:p>
          <a:p>
            <a:endParaRPr lang="en-GB" sz="1200" dirty="0"/>
          </a:p>
          <a:p>
            <a:r>
              <a:rPr lang="en-GB" sz="1200" dirty="0"/>
              <a:t>Your </a:t>
            </a:r>
            <a:r>
              <a:rPr lang="en-GB" sz="1200" b="1" dirty="0"/>
              <a:t>discover</a:t>
            </a:r>
            <a:r>
              <a:rPr lang="en-GB" sz="1200" dirty="0"/>
              <a:t> challenge is to research ‘What the Romans did for Britain’.  You will need to use the internet or books to help you </a:t>
            </a:r>
            <a:r>
              <a:rPr lang="en-GB" sz="1200" i="1" dirty="0"/>
              <a:t>discover</a:t>
            </a:r>
            <a:r>
              <a:rPr lang="en-GB" sz="1200" dirty="0"/>
              <a:t> facts.  </a:t>
            </a:r>
          </a:p>
          <a:p>
            <a:r>
              <a:rPr lang="en-GB" sz="1200" dirty="0"/>
              <a:t>You then need to use your facts to create a leaflet.  This could include:</a:t>
            </a:r>
          </a:p>
          <a:p>
            <a:pPr marL="171450" indent="-171450">
              <a:buFontTx/>
              <a:buChar char="-"/>
            </a:pPr>
            <a:r>
              <a:rPr lang="en-GB" sz="1200" dirty="0"/>
              <a:t>Roman inventions introduced to Britain</a:t>
            </a:r>
          </a:p>
          <a:p>
            <a:pPr marL="171450" indent="-171450">
              <a:buFontTx/>
              <a:buChar char="-"/>
            </a:pPr>
            <a:r>
              <a:rPr lang="en-GB" sz="1200" dirty="0"/>
              <a:t>Roman culture introduced to Britain</a:t>
            </a:r>
          </a:p>
          <a:p>
            <a:endParaRPr lang="en-GB" sz="1200" dirty="0"/>
          </a:p>
        </p:txBody>
      </p:sp>
      <p:sp>
        <p:nvSpPr>
          <p:cNvPr id="6" name="TextBox 5">
            <a:extLst>
              <a:ext uri="{FF2B5EF4-FFF2-40B4-BE49-F238E27FC236}">
                <a16:creationId xmlns:a16="http://schemas.microsoft.com/office/drawing/2014/main" id="{006E16C0-56C7-4DCA-9409-BE61B001B9EE}"/>
              </a:ext>
            </a:extLst>
          </p:cNvPr>
          <p:cNvSpPr txBox="1"/>
          <p:nvPr/>
        </p:nvSpPr>
        <p:spPr>
          <a:xfrm>
            <a:off x="8007990" y="1997825"/>
            <a:ext cx="3784134" cy="2492990"/>
          </a:xfrm>
          <a:prstGeom prst="rect">
            <a:avLst/>
          </a:prstGeom>
          <a:solidFill>
            <a:schemeClr val="accent1"/>
          </a:solidFill>
        </p:spPr>
        <p:txBody>
          <a:bodyPr wrap="square" rtlCol="0">
            <a:spAutoFit/>
          </a:bodyPr>
          <a:lstStyle/>
          <a:p>
            <a:r>
              <a:rPr lang="en-GB" sz="1200" b="1" dirty="0"/>
              <a:t>Create</a:t>
            </a:r>
          </a:p>
          <a:p>
            <a:r>
              <a:rPr lang="en-GB" sz="1200" dirty="0"/>
              <a:t>Create is our blue pod where Maths and Design and Technology are taught.</a:t>
            </a:r>
          </a:p>
          <a:p>
            <a:endParaRPr lang="en-GB" sz="1200" dirty="0"/>
          </a:p>
          <a:p>
            <a:r>
              <a:rPr lang="en-GB" sz="1200" dirty="0"/>
              <a:t>Your </a:t>
            </a:r>
            <a:r>
              <a:rPr lang="en-GB" sz="1200" b="1" dirty="0"/>
              <a:t>create </a:t>
            </a:r>
            <a:r>
              <a:rPr lang="en-GB" sz="1200" dirty="0"/>
              <a:t>challenge is to build a character you know from a book or film using recycled materials. You can use other non-recycled materials to enhance your design too.</a:t>
            </a:r>
          </a:p>
          <a:p>
            <a:r>
              <a:rPr lang="en-GB" sz="1200" dirty="0"/>
              <a:t> You could use recycled materials such as:</a:t>
            </a:r>
          </a:p>
          <a:p>
            <a:pPr marL="171450" indent="-171450">
              <a:buFontTx/>
              <a:buChar char="-"/>
            </a:pPr>
            <a:r>
              <a:rPr lang="en-GB" sz="1200" dirty="0"/>
              <a:t>Toilet rolls</a:t>
            </a:r>
          </a:p>
          <a:p>
            <a:pPr marL="171450" indent="-171450">
              <a:buFontTx/>
              <a:buChar char="-"/>
            </a:pPr>
            <a:r>
              <a:rPr lang="en-GB" sz="1200" dirty="0"/>
              <a:t>Cardboard </a:t>
            </a:r>
          </a:p>
          <a:p>
            <a:pPr marL="171450" indent="-171450">
              <a:buFontTx/>
              <a:buChar char="-"/>
            </a:pPr>
            <a:r>
              <a:rPr lang="en-GB" sz="1200" dirty="0"/>
              <a:t>Plastic bottles</a:t>
            </a:r>
          </a:p>
          <a:p>
            <a:endParaRPr lang="en-GB" sz="1200" dirty="0"/>
          </a:p>
          <a:p>
            <a:pPr marL="171450" indent="-171450">
              <a:buFontTx/>
              <a:buChar char="-"/>
            </a:pPr>
            <a:endParaRPr lang="en-GB" sz="1200" b="1" dirty="0"/>
          </a:p>
        </p:txBody>
      </p:sp>
      <p:sp>
        <p:nvSpPr>
          <p:cNvPr id="7" name="TextBox 6">
            <a:extLst>
              <a:ext uri="{FF2B5EF4-FFF2-40B4-BE49-F238E27FC236}">
                <a16:creationId xmlns:a16="http://schemas.microsoft.com/office/drawing/2014/main" id="{D896A32E-87C0-4E8C-9CC4-4F258D8FEF42}"/>
              </a:ext>
            </a:extLst>
          </p:cNvPr>
          <p:cNvSpPr txBox="1"/>
          <p:nvPr/>
        </p:nvSpPr>
        <p:spPr>
          <a:xfrm>
            <a:off x="387291" y="4293682"/>
            <a:ext cx="5708709" cy="2492990"/>
          </a:xfrm>
          <a:prstGeom prst="rect">
            <a:avLst/>
          </a:prstGeom>
          <a:solidFill>
            <a:srgbClr val="9966FF"/>
          </a:solidFill>
        </p:spPr>
        <p:txBody>
          <a:bodyPr wrap="square" rtlCol="0">
            <a:spAutoFit/>
          </a:bodyPr>
          <a:lstStyle/>
          <a:p>
            <a:r>
              <a:rPr lang="en-GB" sz="1200" b="1" dirty="0"/>
              <a:t>Perform</a:t>
            </a:r>
          </a:p>
          <a:p>
            <a:endParaRPr lang="en-GB" sz="1200" dirty="0"/>
          </a:p>
          <a:p>
            <a:r>
              <a:rPr lang="en-GB" sz="1200" dirty="0"/>
              <a:t>Perform is one of our pods at the bottom of the school.  It isn’t brightly coloured like our first 3 pods, but the lessons are just as engaging!  Drama and Music are taught in Perform.</a:t>
            </a:r>
          </a:p>
          <a:p>
            <a:endParaRPr lang="en-GB" sz="1200" dirty="0"/>
          </a:p>
          <a:p>
            <a:r>
              <a:rPr lang="en-GB" sz="1200" dirty="0"/>
              <a:t>Your </a:t>
            </a:r>
            <a:r>
              <a:rPr lang="en-GB" sz="1200" b="1" dirty="0"/>
              <a:t>perform</a:t>
            </a:r>
            <a:r>
              <a:rPr lang="en-GB" sz="1200" dirty="0"/>
              <a:t> challenge is to show us your talent or interest.  You need to get someone to take a photo of you while you </a:t>
            </a:r>
            <a:r>
              <a:rPr lang="en-GB" sz="1200" i="1" dirty="0"/>
              <a:t>perform</a:t>
            </a:r>
            <a:r>
              <a:rPr lang="en-GB" sz="1200" dirty="0"/>
              <a:t> your talent or interest.  This will allow your form tutor to get to know you better! If you are stuck for ideas think about what you enjoy doing while you are not at school.  This could be football, singing, dancing, reading or looking after your younger brothers or sisters for example.  </a:t>
            </a:r>
          </a:p>
          <a:p>
            <a:endParaRPr lang="en-GB" sz="1200" dirty="0"/>
          </a:p>
          <a:p>
            <a:r>
              <a:rPr lang="en-GB" sz="1200" dirty="0"/>
              <a:t>The picture should show clearly what your talent or interest is.</a:t>
            </a:r>
          </a:p>
        </p:txBody>
      </p:sp>
      <p:sp>
        <p:nvSpPr>
          <p:cNvPr id="8" name="TextBox 7">
            <a:extLst>
              <a:ext uri="{FF2B5EF4-FFF2-40B4-BE49-F238E27FC236}">
                <a16:creationId xmlns:a16="http://schemas.microsoft.com/office/drawing/2014/main" id="{DD52A800-1E8D-4480-AC50-C5A33B695408}"/>
              </a:ext>
            </a:extLst>
          </p:cNvPr>
          <p:cNvSpPr txBox="1"/>
          <p:nvPr/>
        </p:nvSpPr>
        <p:spPr>
          <a:xfrm>
            <a:off x="6089706" y="4293682"/>
            <a:ext cx="5708710" cy="2492990"/>
          </a:xfrm>
          <a:prstGeom prst="rect">
            <a:avLst/>
          </a:prstGeom>
          <a:solidFill>
            <a:srgbClr val="92D050"/>
          </a:solidFill>
        </p:spPr>
        <p:txBody>
          <a:bodyPr wrap="square" rtlCol="0">
            <a:spAutoFit/>
          </a:bodyPr>
          <a:lstStyle/>
          <a:p>
            <a:r>
              <a:rPr lang="en-GB" sz="1200" b="1" dirty="0"/>
              <a:t>Energise</a:t>
            </a:r>
          </a:p>
          <a:p>
            <a:endParaRPr lang="en-GB" sz="1200" dirty="0"/>
          </a:p>
          <a:p>
            <a:r>
              <a:rPr lang="en-GB" sz="1200" dirty="0"/>
              <a:t>Energise is also at the bottom of school.  Again this is not brightly coloured but you will soon learn where to go!  Energise is where PE is taught including Dance.</a:t>
            </a:r>
          </a:p>
          <a:p>
            <a:endParaRPr lang="en-GB" sz="1200" dirty="0"/>
          </a:p>
          <a:p>
            <a:r>
              <a:rPr lang="en-GB" sz="1200" dirty="0"/>
              <a:t>Your </a:t>
            </a:r>
            <a:r>
              <a:rPr lang="en-GB" sz="1200" b="1" dirty="0"/>
              <a:t>energise</a:t>
            </a:r>
            <a:r>
              <a:rPr lang="en-GB" sz="1200" dirty="0"/>
              <a:t> challenge is to complete an activity </a:t>
            </a:r>
            <a:r>
              <a:rPr lang="en-GB" sz="1200"/>
              <a:t>diary .</a:t>
            </a:r>
          </a:p>
          <a:p>
            <a:endParaRPr lang="en-GB" sz="1200" dirty="0"/>
          </a:p>
          <a:p>
            <a:r>
              <a:rPr lang="en-GB" sz="1200" dirty="0"/>
              <a:t>The NHS guidelines are that school aged children should be active for at least 1 hour per day.  You need to choose a week over the summer holidays where you will commit to being active for an hour each day.</a:t>
            </a:r>
          </a:p>
          <a:p>
            <a:endParaRPr lang="en-GB" sz="1200" dirty="0"/>
          </a:p>
          <a:p>
            <a:r>
              <a:rPr lang="en-GB" sz="1200" dirty="0"/>
              <a:t>You will need to produce a diary and record 1 hour of activity for each day.                         This could be cycling, running, walking or playing a sport.</a:t>
            </a:r>
            <a:endParaRPr lang="en-GB" dirty="0"/>
          </a:p>
        </p:txBody>
      </p:sp>
      <p:sp>
        <p:nvSpPr>
          <p:cNvPr id="9" name="TextBox 8">
            <a:extLst>
              <a:ext uri="{FF2B5EF4-FFF2-40B4-BE49-F238E27FC236}">
                <a16:creationId xmlns:a16="http://schemas.microsoft.com/office/drawing/2014/main" id="{E2FFE175-0E0E-48F1-BDAA-77350DD42822}"/>
              </a:ext>
            </a:extLst>
          </p:cNvPr>
          <p:cNvSpPr txBox="1"/>
          <p:nvPr/>
        </p:nvSpPr>
        <p:spPr>
          <a:xfrm>
            <a:off x="374705" y="546367"/>
            <a:ext cx="11342964" cy="2492990"/>
          </a:xfrm>
          <a:prstGeom prst="rect">
            <a:avLst/>
          </a:prstGeom>
          <a:noFill/>
        </p:spPr>
        <p:txBody>
          <a:bodyPr wrap="square" rtlCol="0">
            <a:spAutoFit/>
          </a:bodyPr>
          <a:lstStyle/>
          <a:p>
            <a:r>
              <a:rPr lang="en-GB" sz="1200" dirty="0"/>
              <a:t>There are 6 transition tasks that you will complete before arriving at Springwell in September. You need to write your name on this sheet and tick each one off as you go along.  This sheet and the work that you do for each of the 6 tasks should be submitted either by email to </a:t>
            </a:r>
            <a:r>
              <a:rPr lang="en-GB" sz="1200" dirty="0">
                <a:hlinkClick r:id="rId2"/>
              </a:rPr>
              <a:t>transition@springwellcc.org</a:t>
            </a:r>
            <a:r>
              <a:rPr lang="en-GB" sz="1200" dirty="0"/>
              <a:t> or brought into college with you on your first day. </a:t>
            </a:r>
          </a:p>
          <a:p>
            <a:endParaRPr lang="en-GB" sz="800" dirty="0"/>
          </a:p>
          <a:p>
            <a:r>
              <a:rPr lang="en-GB" sz="1200" dirty="0"/>
              <a:t>We are running a competition amongst the tutor groups to see which group completes the best transition portfolios.  The winning tutor group will receive a prize in our first assembly together along with a top prize for the individual with the best submitted transition portfolio. </a:t>
            </a:r>
          </a:p>
          <a:p>
            <a:endParaRPr lang="en-GB" sz="800" dirty="0"/>
          </a:p>
          <a:p>
            <a:r>
              <a:rPr lang="en-GB" sz="1200" dirty="0"/>
              <a:t>These 5 tasks once done, will complete your Transition Portfolio, alongside additional Maths and English work.  The additional Maths work is included in your transition pack.  The additional English work is to read a book and complete the tasks that are on the label on the </a:t>
            </a:r>
            <a:r>
              <a:rPr lang="en-GB" sz="1200" b="1" dirty="0"/>
              <a:t>inside</a:t>
            </a:r>
            <a:r>
              <a:rPr lang="en-GB" sz="1200" dirty="0"/>
              <a:t> cover of </a:t>
            </a:r>
            <a:r>
              <a:rPr lang="en-GB" sz="1200"/>
              <a:t>the book.  </a:t>
            </a:r>
            <a:r>
              <a:rPr lang="en-GB" sz="1200" dirty="0"/>
              <a:t>This book will be delivered to you separately soon!</a:t>
            </a:r>
          </a:p>
          <a:p>
            <a:endParaRPr lang="en-GB" sz="1200" dirty="0"/>
          </a:p>
          <a:p>
            <a:endParaRPr lang="en-GB" sz="1400" dirty="0"/>
          </a:p>
          <a:p>
            <a:endParaRPr lang="en-GB" sz="1400" dirty="0"/>
          </a:p>
          <a:p>
            <a:endParaRPr lang="en-GB" sz="1400" dirty="0"/>
          </a:p>
          <a:p>
            <a:r>
              <a:rPr lang="en-GB" sz="1400" dirty="0"/>
              <a:t> </a:t>
            </a:r>
          </a:p>
        </p:txBody>
      </p:sp>
      <p:sp>
        <p:nvSpPr>
          <p:cNvPr id="10" name="TextBox 9">
            <a:extLst>
              <a:ext uri="{FF2B5EF4-FFF2-40B4-BE49-F238E27FC236}">
                <a16:creationId xmlns:a16="http://schemas.microsoft.com/office/drawing/2014/main" id="{BD0EC3AC-E9FD-41DF-8F4B-4F59C93A5542}"/>
              </a:ext>
            </a:extLst>
          </p:cNvPr>
          <p:cNvSpPr txBox="1"/>
          <p:nvPr/>
        </p:nvSpPr>
        <p:spPr>
          <a:xfrm>
            <a:off x="3145172" y="3974641"/>
            <a:ext cx="853578" cy="246221"/>
          </a:xfrm>
          <a:prstGeom prst="rect">
            <a:avLst/>
          </a:prstGeom>
          <a:noFill/>
        </p:spPr>
        <p:txBody>
          <a:bodyPr wrap="square" rtlCol="0">
            <a:spAutoFit/>
          </a:bodyPr>
          <a:lstStyle/>
          <a:p>
            <a:r>
              <a:rPr lang="en-GB" sz="1000" b="1" dirty="0"/>
              <a:t>Completed</a:t>
            </a:r>
          </a:p>
        </p:txBody>
      </p:sp>
      <p:sp>
        <p:nvSpPr>
          <p:cNvPr id="11" name="TextBox 10">
            <a:extLst>
              <a:ext uri="{FF2B5EF4-FFF2-40B4-BE49-F238E27FC236}">
                <a16:creationId xmlns:a16="http://schemas.microsoft.com/office/drawing/2014/main" id="{CF973511-3C3A-4688-B670-E5251631E20A}"/>
              </a:ext>
            </a:extLst>
          </p:cNvPr>
          <p:cNvSpPr txBox="1"/>
          <p:nvPr/>
        </p:nvSpPr>
        <p:spPr>
          <a:xfrm>
            <a:off x="3910666" y="3992970"/>
            <a:ext cx="176169" cy="209941"/>
          </a:xfrm>
          <a:prstGeom prst="rect">
            <a:avLst/>
          </a:prstGeom>
          <a:noFill/>
          <a:ln w="38100">
            <a:solidFill>
              <a:schemeClr val="tx1"/>
            </a:solidFill>
          </a:ln>
        </p:spPr>
        <p:txBody>
          <a:bodyPr wrap="square" rtlCol="0">
            <a:spAutoFit/>
          </a:bodyPr>
          <a:lstStyle/>
          <a:p>
            <a:endParaRPr lang="en-GB" dirty="0"/>
          </a:p>
        </p:txBody>
      </p:sp>
      <p:sp>
        <p:nvSpPr>
          <p:cNvPr id="12" name="TextBox 11">
            <a:extLst>
              <a:ext uri="{FF2B5EF4-FFF2-40B4-BE49-F238E27FC236}">
                <a16:creationId xmlns:a16="http://schemas.microsoft.com/office/drawing/2014/main" id="{3DCB0D09-A7D4-43F2-9C23-0E415E2EDDC3}"/>
              </a:ext>
            </a:extLst>
          </p:cNvPr>
          <p:cNvSpPr txBox="1"/>
          <p:nvPr/>
        </p:nvSpPr>
        <p:spPr>
          <a:xfrm>
            <a:off x="6916721" y="3960445"/>
            <a:ext cx="853578" cy="246221"/>
          </a:xfrm>
          <a:prstGeom prst="rect">
            <a:avLst/>
          </a:prstGeom>
          <a:noFill/>
        </p:spPr>
        <p:txBody>
          <a:bodyPr wrap="square" rtlCol="0">
            <a:spAutoFit/>
          </a:bodyPr>
          <a:lstStyle/>
          <a:p>
            <a:r>
              <a:rPr lang="en-GB" sz="1000" b="1" dirty="0"/>
              <a:t>Completed</a:t>
            </a:r>
          </a:p>
        </p:txBody>
      </p:sp>
      <p:sp>
        <p:nvSpPr>
          <p:cNvPr id="13" name="TextBox 12">
            <a:extLst>
              <a:ext uri="{FF2B5EF4-FFF2-40B4-BE49-F238E27FC236}">
                <a16:creationId xmlns:a16="http://schemas.microsoft.com/office/drawing/2014/main" id="{9EA9E2DE-EC94-468B-A5DE-21A14894791F}"/>
              </a:ext>
            </a:extLst>
          </p:cNvPr>
          <p:cNvSpPr txBox="1"/>
          <p:nvPr/>
        </p:nvSpPr>
        <p:spPr>
          <a:xfrm>
            <a:off x="7682215" y="3978774"/>
            <a:ext cx="176169" cy="209941"/>
          </a:xfrm>
          <a:prstGeom prst="rect">
            <a:avLst/>
          </a:prstGeom>
          <a:noFill/>
          <a:ln w="38100">
            <a:solidFill>
              <a:schemeClr val="tx1"/>
            </a:solidFill>
          </a:ln>
        </p:spPr>
        <p:txBody>
          <a:bodyPr wrap="square" rtlCol="0">
            <a:spAutoFit/>
          </a:bodyPr>
          <a:lstStyle/>
          <a:p>
            <a:endParaRPr lang="en-GB" dirty="0"/>
          </a:p>
        </p:txBody>
      </p:sp>
      <p:sp>
        <p:nvSpPr>
          <p:cNvPr id="14" name="TextBox 13">
            <a:extLst>
              <a:ext uri="{FF2B5EF4-FFF2-40B4-BE49-F238E27FC236}">
                <a16:creationId xmlns:a16="http://schemas.microsoft.com/office/drawing/2014/main" id="{A6C0C2CD-C0B6-40AF-AA3A-0923DA15CA50}"/>
              </a:ext>
            </a:extLst>
          </p:cNvPr>
          <p:cNvSpPr txBox="1"/>
          <p:nvPr/>
        </p:nvSpPr>
        <p:spPr>
          <a:xfrm>
            <a:off x="10688270" y="3936817"/>
            <a:ext cx="853578" cy="246221"/>
          </a:xfrm>
          <a:prstGeom prst="rect">
            <a:avLst/>
          </a:prstGeom>
          <a:noFill/>
        </p:spPr>
        <p:txBody>
          <a:bodyPr wrap="square" rtlCol="0">
            <a:spAutoFit/>
          </a:bodyPr>
          <a:lstStyle/>
          <a:p>
            <a:r>
              <a:rPr lang="en-GB" sz="1000" b="1" dirty="0"/>
              <a:t>Completed</a:t>
            </a:r>
          </a:p>
        </p:txBody>
      </p:sp>
      <p:sp>
        <p:nvSpPr>
          <p:cNvPr id="15" name="TextBox 14">
            <a:extLst>
              <a:ext uri="{FF2B5EF4-FFF2-40B4-BE49-F238E27FC236}">
                <a16:creationId xmlns:a16="http://schemas.microsoft.com/office/drawing/2014/main" id="{E43B23D5-BF24-4C9B-805A-F873DF0E4C6D}"/>
              </a:ext>
            </a:extLst>
          </p:cNvPr>
          <p:cNvSpPr txBox="1"/>
          <p:nvPr/>
        </p:nvSpPr>
        <p:spPr>
          <a:xfrm>
            <a:off x="11453764" y="3955146"/>
            <a:ext cx="176169" cy="209941"/>
          </a:xfrm>
          <a:prstGeom prst="rect">
            <a:avLst/>
          </a:prstGeom>
          <a:noFill/>
          <a:ln w="38100">
            <a:solidFill>
              <a:schemeClr val="tx1"/>
            </a:solidFill>
          </a:ln>
        </p:spPr>
        <p:txBody>
          <a:bodyPr wrap="square" rtlCol="0">
            <a:spAutoFit/>
          </a:bodyPr>
          <a:lstStyle/>
          <a:p>
            <a:endParaRPr lang="en-GB" dirty="0"/>
          </a:p>
        </p:txBody>
      </p:sp>
      <p:sp>
        <p:nvSpPr>
          <p:cNvPr id="16" name="TextBox 15">
            <a:extLst>
              <a:ext uri="{FF2B5EF4-FFF2-40B4-BE49-F238E27FC236}">
                <a16:creationId xmlns:a16="http://schemas.microsoft.com/office/drawing/2014/main" id="{A057F964-A0B4-4E0E-8C8A-3B7E38058C3B}"/>
              </a:ext>
            </a:extLst>
          </p:cNvPr>
          <p:cNvSpPr txBox="1"/>
          <p:nvPr/>
        </p:nvSpPr>
        <p:spPr>
          <a:xfrm>
            <a:off x="4992148" y="6249456"/>
            <a:ext cx="853578" cy="246221"/>
          </a:xfrm>
          <a:prstGeom prst="rect">
            <a:avLst/>
          </a:prstGeom>
          <a:noFill/>
        </p:spPr>
        <p:txBody>
          <a:bodyPr wrap="square" rtlCol="0">
            <a:spAutoFit/>
          </a:bodyPr>
          <a:lstStyle/>
          <a:p>
            <a:r>
              <a:rPr lang="en-GB" sz="1000" b="1" dirty="0"/>
              <a:t>Completed</a:t>
            </a:r>
          </a:p>
        </p:txBody>
      </p:sp>
      <p:sp>
        <p:nvSpPr>
          <p:cNvPr id="17" name="TextBox 16">
            <a:extLst>
              <a:ext uri="{FF2B5EF4-FFF2-40B4-BE49-F238E27FC236}">
                <a16:creationId xmlns:a16="http://schemas.microsoft.com/office/drawing/2014/main" id="{FD8B80C3-0660-423A-BF8F-D07A055722DB}"/>
              </a:ext>
            </a:extLst>
          </p:cNvPr>
          <p:cNvSpPr txBox="1"/>
          <p:nvPr/>
        </p:nvSpPr>
        <p:spPr>
          <a:xfrm>
            <a:off x="5757642" y="6267785"/>
            <a:ext cx="176169" cy="209941"/>
          </a:xfrm>
          <a:prstGeom prst="rect">
            <a:avLst/>
          </a:prstGeom>
          <a:noFill/>
          <a:ln w="38100">
            <a:solidFill>
              <a:schemeClr val="tx1"/>
            </a:solidFill>
          </a:ln>
        </p:spPr>
        <p:txBody>
          <a:bodyPr wrap="square" rtlCol="0">
            <a:spAutoFit/>
          </a:bodyPr>
          <a:lstStyle/>
          <a:p>
            <a:endParaRPr lang="en-GB" dirty="0"/>
          </a:p>
        </p:txBody>
      </p:sp>
      <p:sp>
        <p:nvSpPr>
          <p:cNvPr id="18" name="TextBox 17">
            <a:extLst>
              <a:ext uri="{FF2B5EF4-FFF2-40B4-BE49-F238E27FC236}">
                <a16:creationId xmlns:a16="http://schemas.microsoft.com/office/drawing/2014/main" id="{B0C06BA4-18FF-4AC5-8286-A7EDBD652002}"/>
              </a:ext>
            </a:extLst>
          </p:cNvPr>
          <p:cNvSpPr txBox="1"/>
          <p:nvPr/>
        </p:nvSpPr>
        <p:spPr>
          <a:xfrm>
            <a:off x="10717631" y="6267407"/>
            <a:ext cx="853578" cy="246221"/>
          </a:xfrm>
          <a:prstGeom prst="rect">
            <a:avLst/>
          </a:prstGeom>
          <a:noFill/>
        </p:spPr>
        <p:txBody>
          <a:bodyPr wrap="square" rtlCol="0">
            <a:spAutoFit/>
          </a:bodyPr>
          <a:lstStyle/>
          <a:p>
            <a:r>
              <a:rPr lang="en-GB" sz="1000" b="1" dirty="0"/>
              <a:t>Completed</a:t>
            </a:r>
          </a:p>
        </p:txBody>
      </p:sp>
      <p:sp>
        <p:nvSpPr>
          <p:cNvPr id="19" name="TextBox 18">
            <a:extLst>
              <a:ext uri="{FF2B5EF4-FFF2-40B4-BE49-F238E27FC236}">
                <a16:creationId xmlns:a16="http://schemas.microsoft.com/office/drawing/2014/main" id="{28A4F734-7DD6-4913-9EBA-2FE4F4A893B1}"/>
              </a:ext>
            </a:extLst>
          </p:cNvPr>
          <p:cNvSpPr txBox="1"/>
          <p:nvPr/>
        </p:nvSpPr>
        <p:spPr>
          <a:xfrm>
            <a:off x="11483125" y="6285736"/>
            <a:ext cx="176169" cy="209941"/>
          </a:xfrm>
          <a:prstGeom prst="rect">
            <a:avLst/>
          </a:prstGeom>
          <a:noFill/>
          <a:ln w="38100">
            <a:solidFill>
              <a:schemeClr val="tx1"/>
            </a:solidFill>
          </a:ln>
        </p:spPr>
        <p:txBody>
          <a:bodyPr wrap="square" rtlCol="0">
            <a:spAutoFit/>
          </a:bodyPr>
          <a:lstStyle/>
          <a:p>
            <a:endParaRPr lang="en-GB" dirty="0"/>
          </a:p>
        </p:txBody>
      </p:sp>
      <p:sp>
        <p:nvSpPr>
          <p:cNvPr id="20" name="TextBox 19">
            <a:extLst>
              <a:ext uri="{FF2B5EF4-FFF2-40B4-BE49-F238E27FC236}">
                <a16:creationId xmlns:a16="http://schemas.microsoft.com/office/drawing/2014/main" id="{6ADF0B4D-8070-4664-91AE-3C86BCD4C3D7}"/>
              </a:ext>
            </a:extLst>
          </p:cNvPr>
          <p:cNvSpPr txBox="1"/>
          <p:nvPr/>
        </p:nvSpPr>
        <p:spPr>
          <a:xfrm>
            <a:off x="8460299" y="1232"/>
            <a:ext cx="3331825" cy="584775"/>
          </a:xfrm>
          <a:prstGeom prst="rect">
            <a:avLst/>
          </a:prstGeom>
          <a:solidFill>
            <a:schemeClr val="bg1">
              <a:lumMod val="75000"/>
            </a:schemeClr>
          </a:solidFill>
        </p:spPr>
        <p:txBody>
          <a:bodyPr wrap="square" rtlCol="0">
            <a:spAutoFit/>
          </a:bodyPr>
          <a:lstStyle/>
          <a:p>
            <a:r>
              <a:rPr lang="en-GB" sz="1200" dirty="0"/>
              <a:t>Name of student    ___________________</a:t>
            </a:r>
          </a:p>
          <a:p>
            <a:r>
              <a:rPr lang="en-GB" sz="1200" dirty="0"/>
              <a:t>Tutor Group             ___________________</a:t>
            </a:r>
          </a:p>
          <a:p>
            <a:endParaRPr lang="en-GB" sz="800" dirty="0"/>
          </a:p>
        </p:txBody>
      </p:sp>
    </p:spTree>
    <p:extLst>
      <p:ext uri="{BB962C8B-B14F-4D97-AF65-F5344CB8AC3E}">
        <p14:creationId xmlns:p14="http://schemas.microsoft.com/office/powerpoint/2010/main" val="1339110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318</TotalTime>
  <Words>662</Words>
  <Application>Microsoft Office PowerPoint</Application>
  <PresentationFormat>Widescreen</PresentationFormat>
  <Paragraphs>62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Transition Portfolio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R McAlpine</dc:creator>
  <cp:lastModifiedBy>Miss H Staton</cp:lastModifiedBy>
  <cp:revision>14</cp:revision>
  <dcterms:created xsi:type="dcterms:W3CDTF">2021-06-30T09:09:13Z</dcterms:created>
  <dcterms:modified xsi:type="dcterms:W3CDTF">2021-07-01T13:08:30Z</dcterms:modified>
</cp:coreProperties>
</file>